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9" r:id="rId2"/>
    <p:sldId id="260" r:id="rId3"/>
    <p:sldId id="261" r:id="rId4"/>
    <p:sldId id="275" r:id="rId5"/>
    <p:sldId id="262" r:id="rId6"/>
    <p:sldId id="263" r:id="rId7"/>
    <p:sldId id="265" r:id="rId8"/>
    <p:sldId id="266" r:id="rId9"/>
    <p:sldId id="277" r:id="rId10"/>
    <p:sldId id="267" r:id="rId11"/>
    <p:sldId id="279" r:id="rId12"/>
    <p:sldId id="269" r:id="rId13"/>
    <p:sldId id="270" r:id="rId14"/>
    <p:sldId id="271" r:id="rId15"/>
    <p:sldId id="272" r:id="rId16"/>
    <p:sldId id="273"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282" autoAdjust="0"/>
    <p:restoredTop sz="74885" autoAdjust="0"/>
  </p:normalViewPr>
  <p:slideViewPr>
    <p:cSldViewPr snapToGrid="0">
      <p:cViewPr varScale="1">
        <p:scale>
          <a:sx n="117" d="100"/>
          <a:sy n="117" d="100"/>
        </p:scale>
        <p:origin x="62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A25AB2-EE9B-4D89-BCBC-90129E159E01}" type="datetimeFigureOut">
              <a:rPr lang="en-US" smtClean="0"/>
              <a:t>6/17/2021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FFE590-0663-4513-80B6-367D7E729E6C}" type="slidenum">
              <a:rPr lang="en-US" smtClean="0"/>
              <a:t>‹#›</a:t>
            </a:fld>
            <a:endParaRPr lang="en-US"/>
          </a:p>
        </p:txBody>
      </p:sp>
    </p:spTree>
    <p:extLst>
      <p:ext uri="{BB962C8B-B14F-4D97-AF65-F5344CB8AC3E}">
        <p14:creationId xmlns:p14="http://schemas.microsoft.com/office/powerpoint/2010/main" val="1697238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smtClean="0"/>
              <a:t>Đầu</a:t>
            </a:r>
            <a:r>
              <a:rPr lang="en-US" i="1" baseline="0" smtClean="0"/>
              <a:t> tiên em xin gửi lời chào và lời chúc sức khoẻ tới các thầy cô trong hội đồng cùng toàn thể các bạn có mặt tại đây ngày hôm nay.</a:t>
            </a:r>
          </a:p>
          <a:p>
            <a:r>
              <a:rPr lang="en-US" i="1" baseline="0" smtClean="0"/>
              <a:t>Em tên là Đoàn Mạnh Cường  lớp K62ĐB. Sau Đây em xin được trình bày báo cáo khoá luận tốt nghiệp của mình</a:t>
            </a:r>
          </a:p>
          <a:p>
            <a:endParaRPr lang="en-US" i="1" baseline="0" smtClean="0"/>
          </a:p>
          <a:p>
            <a:r>
              <a:rPr lang="en-US" baseline="0" smtClean="0"/>
              <a:t>Đề tài mang tên: “Ứng dụng xử lý ảnh trong phân loại hoa quả” dưới sự hướng dẫn của thạc sĩ Phạm Đình Tuân.</a:t>
            </a:r>
          </a:p>
          <a:p>
            <a:endParaRPr lang="en-US" baseline="0" smtClean="0"/>
          </a:p>
          <a:p>
            <a:r>
              <a:rPr lang="en-US" baseline="0" smtClean="0"/>
              <a:t>Em xin phép trình bày slide</a:t>
            </a:r>
            <a:endParaRPr lang="en-US" smtClean="0"/>
          </a:p>
          <a:p>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a:t>
            </a:fld>
            <a:endParaRPr lang="en-US"/>
          </a:p>
        </p:txBody>
      </p:sp>
    </p:spTree>
    <p:extLst>
      <p:ext uri="{BB962C8B-B14F-4D97-AF65-F5344CB8AC3E}">
        <p14:creationId xmlns:p14="http://schemas.microsoft.com/office/powerpoint/2010/main" val="46410626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u="none" smtClean="0"/>
              <a:t>Sang phần</a:t>
            </a:r>
            <a:r>
              <a:rPr lang="en-US" u="none" baseline="0" smtClean="0"/>
              <a:t> 3: Triển khai và thực nghiệm</a:t>
            </a:r>
          </a:p>
          <a:p>
            <a:endParaRPr lang="en-US" u="none" smtClean="0"/>
          </a:p>
          <a:p>
            <a:r>
              <a:rPr lang="en-US" u="none" smtClean="0"/>
              <a:t>Đầu</a:t>
            </a:r>
            <a:r>
              <a:rPr lang="en-US" u="none" baseline="0" smtClean="0"/>
              <a:t> tiên chuẩn bị một tập dữ liệu gồm hơn 3000 ảnh bao gồm dữ liệu đào tạo và dữ liệu kiểm thử để đào tạo mô hình học máy.</a:t>
            </a:r>
          </a:p>
          <a:p>
            <a:r>
              <a:rPr lang="en-US" u="none" baseline="0" smtClean="0"/>
              <a:t>Trong quá trình đào tạo, để tránh việc overfiting thì e tiến hành tăng dữ liệu cho mô hình.    </a:t>
            </a:r>
            <a:endParaRPr lang="en-US" u="none" smtClean="0"/>
          </a:p>
          <a:p>
            <a:endParaRPr lang="en-US" u="none" smtClean="0"/>
          </a:p>
          <a:p>
            <a:r>
              <a:rPr lang="vi-VN" sz="1200" b="0" i="0" u="none" kern="1200" smtClean="0">
                <a:solidFill>
                  <a:schemeClr val="tx1"/>
                </a:solidFill>
                <a:effectLst/>
                <a:latin typeface="+mn-lt"/>
                <a:ea typeface="+mn-ea"/>
                <a:cs typeface="+mn-cs"/>
              </a:rPr>
              <a:t>Tăng dữ liệu</a:t>
            </a:r>
            <a:r>
              <a:rPr lang="en-US" sz="1200" b="0" i="0" u="none" kern="1200" smtClean="0">
                <a:solidFill>
                  <a:schemeClr val="tx1"/>
                </a:solidFill>
                <a:effectLst/>
                <a:latin typeface="+mn-lt"/>
                <a:ea typeface="+mn-ea"/>
                <a:cs typeface="+mn-cs"/>
              </a:rPr>
              <a:t> ở</a:t>
            </a:r>
            <a:r>
              <a:rPr lang="en-US" sz="1200" b="0" i="0" u="none" kern="1200" baseline="0" smtClean="0">
                <a:solidFill>
                  <a:schemeClr val="tx1"/>
                </a:solidFill>
                <a:effectLst/>
                <a:latin typeface="+mn-lt"/>
                <a:ea typeface="+mn-ea"/>
                <a:cs typeface="+mn-cs"/>
              </a:rPr>
              <a:t> đây</a:t>
            </a:r>
            <a:r>
              <a:rPr lang="vi-VN" sz="1200" b="0" i="0" u="none" kern="1200" smtClean="0">
                <a:solidFill>
                  <a:schemeClr val="tx1"/>
                </a:solidFill>
                <a:effectLst/>
                <a:latin typeface="+mn-lt"/>
                <a:ea typeface="+mn-ea"/>
                <a:cs typeface="+mn-cs"/>
              </a:rPr>
              <a:t> là sự gia tăng quy mô và đa dạng</a:t>
            </a:r>
            <a:r>
              <a:rPr lang="en-US" sz="1200" b="0" i="0" u="none" kern="1200" baseline="0" smtClean="0">
                <a:solidFill>
                  <a:schemeClr val="tx1"/>
                </a:solidFill>
                <a:effectLst/>
                <a:latin typeface="+mn-lt"/>
                <a:ea typeface="+mn-ea"/>
                <a:cs typeface="+mn-cs"/>
              </a:rPr>
              <a:t> </a:t>
            </a:r>
            <a:r>
              <a:rPr lang="vi-VN" sz="1200" b="0" i="0" u="none" kern="1200" smtClean="0">
                <a:solidFill>
                  <a:schemeClr val="tx1"/>
                </a:solidFill>
                <a:effectLst/>
                <a:latin typeface="+mn-lt"/>
                <a:ea typeface="+mn-ea"/>
                <a:cs typeface="+mn-cs"/>
              </a:rPr>
              <a:t>của dữ liệu hiện có mà không yêu cầu thu thập thủ công bất kỳ dữ liệu mới nào. Dữ liệu</a:t>
            </a:r>
            <a:r>
              <a:rPr lang="en-US" sz="1200" b="0" i="0" u="none" kern="1200" baseline="0" smtClean="0">
                <a:solidFill>
                  <a:schemeClr val="tx1"/>
                </a:solidFill>
                <a:effectLst/>
                <a:latin typeface="+mn-lt"/>
                <a:ea typeface="+mn-ea"/>
                <a:cs typeface="+mn-cs"/>
              </a:rPr>
              <a:t> </a:t>
            </a:r>
            <a:r>
              <a:rPr lang="vi-VN" sz="1200" b="0" i="0" u="none" kern="1200" smtClean="0">
                <a:solidFill>
                  <a:schemeClr val="tx1"/>
                </a:solidFill>
                <a:effectLst/>
                <a:latin typeface="+mn-lt"/>
                <a:ea typeface="+mn-ea"/>
                <a:cs typeface="+mn-cs"/>
              </a:rPr>
              <a:t>gia tăng này có được bằng cách thực hiện một loạt các phép biến đổi tiền xử lý thành dữ</a:t>
            </a:r>
            <a:r>
              <a:rPr lang="en-US" sz="1200" b="0" i="0" u="none" kern="1200" smtClean="0">
                <a:solidFill>
                  <a:schemeClr val="tx1"/>
                </a:solidFill>
                <a:effectLst/>
                <a:latin typeface="+mn-lt"/>
                <a:ea typeface="+mn-ea"/>
                <a:cs typeface="+mn-cs"/>
              </a:rPr>
              <a:t> liệu</a:t>
            </a:r>
            <a:r>
              <a:rPr lang="vi-VN" sz="1200" b="0" i="0" u="none" kern="1200" smtClean="0">
                <a:solidFill>
                  <a:schemeClr val="tx1"/>
                </a:solidFill>
                <a:effectLst/>
                <a:latin typeface="+mn-lt"/>
                <a:ea typeface="+mn-ea"/>
                <a:cs typeface="+mn-cs"/>
              </a:rPr>
              <a:t> hiện có, các phép biến đổi có thể bao gồm lật ngang, dọc, xiên, cắt, xoay, thay đổi</a:t>
            </a:r>
            <a:r>
              <a:rPr lang="en-US" sz="1200" b="0" i="0" u="none" kern="1200" smtClean="0">
                <a:solidFill>
                  <a:schemeClr val="tx1"/>
                </a:solidFill>
                <a:effectLst/>
                <a:latin typeface="+mn-lt"/>
                <a:ea typeface="+mn-ea"/>
                <a:cs typeface="+mn-cs"/>
              </a:rPr>
              <a:t> đ</a:t>
            </a:r>
            <a:r>
              <a:rPr lang="vi-VN" sz="1200" b="0" i="0" u="none" kern="1200" smtClean="0">
                <a:solidFill>
                  <a:schemeClr val="tx1"/>
                </a:solidFill>
                <a:effectLst/>
                <a:latin typeface="+mn-lt"/>
                <a:ea typeface="+mn-ea"/>
                <a:cs typeface="+mn-cs"/>
              </a:rPr>
              <a:t>ộ </a:t>
            </a:r>
            <a:r>
              <a:rPr lang="en-US" sz="1200" b="0" i="0" u="none" kern="1200" smtClean="0">
                <a:solidFill>
                  <a:schemeClr val="tx1"/>
                </a:solidFill>
                <a:effectLst/>
                <a:latin typeface="+mn-lt"/>
                <a:ea typeface="+mn-ea"/>
                <a:cs typeface="+mn-cs"/>
              </a:rPr>
              <a:t>sán</a:t>
            </a:r>
            <a:r>
              <a:rPr lang="en-US" sz="1200" b="0" i="0" u="none" kern="1200" baseline="0" smtClean="0">
                <a:solidFill>
                  <a:schemeClr val="tx1"/>
                </a:solidFill>
                <a:effectLst/>
                <a:latin typeface="+mn-lt"/>
                <a:ea typeface="+mn-ea"/>
                <a:cs typeface="+mn-cs"/>
              </a:rPr>
              <a:t>g</a:t>
            </a:r>
            <a:r>
              <a:rPr lang="en-US" sz="1200" b="0" i="0" u="none" kern="1200" smtClean="0">
                <a:solidFill>
                  <a:schemeClr val="tx1"/>
                </a:solidFill>
                <a:effectLst/>
                <a:latin typeface="+mn-lt"/>
                <a:ea typeface="+mn-ea"/>
                <a:cs typeface="+mn-cs"/>
              </a:rPr>
              <a:t> </a:t>
            </a:r>
            <a:r>
              <a:rPr lang="vi-VN" sz="1200" b="0" i="0" u="none" kern="1200" smtClean="0">
                <a:solidFill>
                  <a:schemeClr val="tx1"/>
                </a:solidFill>
                <a:effectLst/>
                <a:latin typeface="+mn-lt"/>
                <a:ea typeface="+mn-ea"/>
                <a:cs typeface="+mn-cs"/>
              </a:rPr>
              <a:t>trong dữ liệu ảnh. </a:t>
            </a:r>
            <a:endParaRPr lang="en-US" sz="1200" b="0" i="0" u="none" kern="1200" smtClean="0">
              <a:solidFill>
                <a:schemeClr val="tx1"/>
              </a:solidFill>
              <a:effectLst/>
              <a:latin typeface="+mn-lt"/>
              <a:ea typeface="+mn-ea"/>
              <a:cs typeface="+mn-cs"/>
            </a:endParaRPr>
          </a:p>
          <a:p>
            <a:endParaRPr lang="en-US" sz="1200" b="0" i="0" u="none" kern="1200" smtClean="0">
              <a:solidFill>
                <a:schemeClr val="tx1"/>
              </a:solidFill>
              <a:effectLst/>
              <a:latin typeface="+mn-lt"/>
              <a:ea typeface="+mn-ea"/>
              <a:cs typeface="+mn-cs"/>
            </a:endParaRPr>
          </a:p>
          <a:p>
            <a:r>
              <a:rPr lang="en-US" sz="1200" b="0" i="0" u="none" kern="1200" smtClean="0">
                <a:solidFill>
                  <a:schemeClr val="tx1"/>
                </a:solidFill>
                <a:effectLst/>
                <a:latin typeface="+mn-lt"/>
                <a:ea typeface="+mn-ea"/>
                <a:cs typeface="+mn-cs"/>
              </a:rPr>
              <a:t>Trên</a:t>
            </a:r>
            <a:r>
              <a:rPr lang="en-US" sz="1200" b="0" i="0" u="none" kern="1200" baseline="0" smtClean="0">
                <a:solidFill>
                  <a:schemeClr val="tx1"/>
                </a:solidFill>
                <a:effectLst/>
                <a:latin typeface="+mn-lt"/>
                <a:ea typeface="+mn-ea"/>
                <a:cs typeface="+mn-cs"/>
              </a:rPr>
              <a:t> đây là </a:t>
            </a:r>
            <a:r>
              <a:rPr lang="en-US" sz="1200" b="0" i="0" u="none" kern="1200" smtClean="0">
                <a:solidFill>
                  <a:schemeClr val="tx1"/>
                </a:solidFill>
                <a:effectLst/>
                <a:latin typeface="+mn-lt"/>
                <a:ea typeface="+mn-ea"/>
                <a:cs typeface="+mn-cs"/>
              </a:rPr>
              <a:t>Thống kê</a:t>
            </a:r>
            <a:r>
              <a:rPr lang="en-US" sz="1200" b="0" i="0" u="none" kern="1200" baseline="0" smtClean="0">
                <a:solidFill>
                  <a:schemeClr val="tx1"/>
                </a:solidFill>
                <a:effectLst/>
                <a:latin typeface="+mn-lt"/>
                <a:ea typeface="+mn-ea"/>
                <a:cs typeface="+mn-cs"/>
              </a:rPr>
              <a:t> về dữ liệu đào tạo và dữ liệu kiểm thử.</a:t>
            </a:r>
            <a:endParaRPr lang="en-US" sz="1200" b="0" i="0" u="none" kern="1200" smtClean="0">
              <a:solidFill>
                <a:schemeClr val="tx1"/>
              </a:solidFill>
              <a:effectLst/>
              <a:latin typeface="+mn-lt"/>
              <a:ea typeface="+mn-ea"/>
              <a:cs typeface="+mn-cs"/>
            </a:endParaRPr>
          </a:p>
          <a:p>
            <a:endParaRPr lang="en-US" sz="1200" b="0" i="0" u="none" kern="1200" smtClean="0">
              <a:solidFill>
                <a:schemeClr val="tx1"/>
              </a:solidFill>
              <a:effectLst/>
              <a:latin typeface="+mn-lt"/>
              <a:ea typeface="+mn-ea"/>
              <a:cs typeface="+mn-cs"/>
            </a:endParaRPr>
          </a:p>
          <a:p>
            <a:endParaRPr lang="en-US" sz="1200" b="0" i="0" kern="1200" smtClean="0">
              <a:solidFill>
                <a:schemeClr val="tx1"/>
              </a:solidFill>
              <a:effectLst/>
              <a:latin typeface="+mn-lt"/>
              <a:ea typeface="+mn-ea"/>
              <a:cs typeface="+mn-cs"/>
            </a:endParaRPr>
          </a:p>
          <a:p>
            <a:r>
              <a:rPr lang="vi-VN" sz="1200" b="0" i="0" kern="1200" smtClean="0">
                <a:solidFill>
                  <a:schemeClr val="tx1"/>
                </a:solidFill>
                <a:effectLst/>
                <a:latin typeface="+mn-lt"/>
                <a:ea typeface="+mn-ea"/>
                <a:cs typeface="+mn-cs"/>
              </a:rPr>
              <a:t>Dữ liệu nâng cao này có thể mô phỏng nhiều</a:t>
            </a:r>
            <a:r>
              <a:rPr lang="en-US" sz="1200" b="0" i="0" kern="1200" baseline="0" smtClean="0">
                <a:solidFill>
                  <a:schemeClr val="tx1"/>
                </a:solidFill>
                <a:effectLst/>
                <a:latin typeface="+mn-lt"/>
                <a:ea typeface="+mn-ea"/>
                <a:cs typeface="+mn-cs"/>
              </a:rPr>
              <a:t> đ</a:t>
            </a:r>
            <a:r>
              <a:rPr lang="vi-VN" sz="1200" b="0" i="0" kern="1200" smtClean="0">
                <a:solidFill>
                  <a:schemeClr val="tx1"/>
                </a:solidFill>
                <a:effectLst/>
                <a:latin typeface="+mn-lt"/>
                <a:ea typeface="+mn-ea"/>
                <a:cs typeface="+mn-cs"/>
              </a:rPr>
              <a:t>iểm dữ liệu khác nhau, trái ngược với việc chỉ sao chép cùng một dữ liệu. Sự khác biệt</a:t>
            </a:r>
            <a:r>
              <a:rPr lang="en-US" sz="1200" b="0" i="0" kern="1200" baseline="0" smtClean="0">
                <a:solidFill>
                  <a:schemeClr val="tx1"/>
                </a:solidFill>
                <a:effectLst/>
                <a:latin typeface="+mn-lt"/>
                <a:ea typeface="+mn-ea"/>
                <a:cs typeface="+mn-cs"/>
              </a:rPr>
              <a:t> </a:t>
            </a:r>
            <a:r>
              <a:rPr lang="en-US" sz="1200" b="0" i="0" kern="1200" smtClean="0">
                <a:solidFill>
                  <a:schemeClr val="tx1"/>
                </a:solidFill>
                <a:effectLst/>
                <a:latin typeface="+mn-lt"/>
                <a:ea typeface="+mn-ea"/>
                <a:cs typeface="+mn-cs"/>
              </a:rPr>
              <a:t>t</a:t>
            </a:r>
            <a:r>
              <a:rPr lang="vi-VN" sz="1200" b="0" i="0" kern="1200" smtClean="0">
                <a:solidFill>
                  <a:schemeClr val="tx1"/>
                </a:solidFill>
                <a:effectLst/>
                <a:latin typeface="+mn-lt"/>
                <a:ea typeface="+mn-ea"/>
                <a:cs typeface="+mn-cs"/>
              </a:rPr>
              <a:t>inh tế của những hình ảnh bổ sung này sẽ đủ để giúp đào tạo một mô hình mạnh mẽ</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hơn</a:t>
            </a:r>
            <a:r>
              <a:rPr lang="vi-VN" smtClean="0"/>
              <a:t> </a:t>
            </a:r>
            <a:r>
              <a:rPr lang="en-US" smtClean="0"/>
              <a:t>.</a:t>
            </a:r>
            <a:endParaRPr lang="en-US" u="none" smtClean="0"/>
          </a:p>
          <a:p>
            <a:endParaRPr lang="en-US" u="none" smtClean="0"/>
          </a:p>
          <a:p>
            <a:r>
              <a:rPr lang="vi-VN" sz="1200" b="0" i="0" kern="1200" smtClean="0">
                <a:solidFill>
                  <a:schemeClr val="tx1"/>
                </a:solidFill>
                <a:effectLst/>
                <a:latin typeface="+mn-lt"/>
                <a:ea typeface="+mn-ea"/>
                <a:cs typeface="+mn-cs"/>
              </a:rPr>
              <a:t>Bài toán phân loại hoa quả </a:t>
            </a:r>
            <a:r>
              <a:rPr lang="en-US" sz="1200" b="0" i="0" kern="1200" smtClean="0">
                <a:solidFill>
                  <a:schemeClr val="tx1"/>
                </a:solidFill>
                <a:effectLst/>
                <a:latin typeface="+mn-lt"/>
                <a:ea typeface="+mn-ea"/>
                <a:cs typeface="+mn-cs"/>
              </a:rPr>
              <a:t>có</a:t>
            </a:r>
            <a:r>
              <a:rPr lang="en-US" sz="1200" b="0" i="0" kern="1200" baseline="0" smtClean="0">
                <a:solidFill>
                  <a:schemeClr val="tx1"/>
                </a:solidFill>
                <a:effectLst/>
                <a:latin typeface="+mn-lt"/>
                <a:ea typeface="+mn-ea"/>
                <a:cs typeface="+mn-cs"/>
              </a:rPr>
              <a:t> một số </a:t>
            </a:r>
            <a:r>
              <a:rPr lang="vi-VN" sz="1200" b="0" i="0" kern="1200" smtClean="0">
                <a:solidFill>
                  <a:schemeClr val="tx1"/>
                </a:solidFill>
                <a:effectLst/>
                <a:latin typeface="+mn-lt"/>
                <a:ea typeface="+mn-ea"/>
                <a:cs typeface="+mn-cs"/>
              </a:rPr>
              <a:t>khó khăn riêng</a:t>
            </a:r>
            <a:r>
              <a:rPr lang="en-US" sz="1200" b="0" i="0" kern="1200" smtClean="0">
                <a:solidFill>
                  <a:schemeClr val="tx1"/>
                </a:solidFill>
                <a:effectLst/>
                <a:latin typeface="+mn-lt"/>
                <a:ea typeface="+mn-ea"/>
                <a:cs typeface="+mn-cs"/>
              </a:rPr>
              <a:t> trong việc</a:t>
            </a:r>
            <a:r>
              <a:rPr lang="en-US" sz="1200" b="0" i="0" kern="1200" baseline="0" smtClean="0">
                <a:solidFill>
                  <a:schemeClr val="tx1"/>
                </a:solidFill>
                <a:effectLst/>
                <a:latin typeface="+mn-lt"/>
                <a:ea typeface="+mn-ea"/>
                <a:cs typeface="+mn-cs"/>
              </a:rPr>
              <a:t> xử lý ảnh</a:t>
            </a:r>
            <a:r>
              <a:rPr lang="vi-VN" sz="1200" b="0" i="0" kern="1200" smtClean="0">
                <a:solidFill>
                  <a:schemeClr val="tx1"/>
                </a:solidFill>
                <a:effectLst/>
                <a:latin typeface="+mn-lt"/>
                <a:ea typeface="+mn-ea"/>
                <a:cs typeface="+mn-cs"/>
              </a:rPr>
              <a:t> như:</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chủng loại hoa quả theo mùa,</a:t>
            </a:r>
            <a:r>
              <a:rPr lang="en-US" sz="1200" b="0" i="0" kern="1200" baseline="0" smtClean="0">
                <a:solidFill>
                  <a:schemeClr val="tx1"/>
                </a:solidFill>
                <a:effectLst/>
                <a:latin typeface="+mn-lt"/>
                <a:ea typeface="+mn-ea"/>
                <a:cs typeface="+mn-cs"/>
              </a:rPr>
              <a:t> mặt</a:t>
            </a:r>
            <a:r>
              <a:rPr lang="vi-VN" sz="1200" b="0" i="0" kern="1200" smtClean="0">
                <a:solidFill>
                  <a:schemeClr val="tx1"/>
                </a:solidFill>
                <a:effectLst/>
                <a:latin typeface="+mn-lt"/>
                <a:ea typeface="+mn-ea"/>
                <a:cs typeface="+mn-cs"/>
              </a:rPr>
              <a:t> địa lý, vùng miền…; số lượng nhiều cùng với vô số loại</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hoa quả có màu sắc, hình dáng, kết cấu giống nhau; sự đa dạng về điều kiện thổ nhưỡng</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hay sự biến thiên màu sắc của quả trong quá trình sinh trưởng</a:t>
            </a:r>
            <a:r>
              <a:rPr lang="en-US" sz="1200" b="0" i="0" kern="1200" baseline="0" smtClean="0">
                <a:solidFill>
                  <a:schemeClr val="tx1"/>
                </a:solidFill>
                <a:effectLst/>
                <a:latin typeface="+mn-lt"/>
                <a:ea typeface="+mn-ea"/>
                <a:cs typeface="+mn-cs"/>
              </a:rPr>
              <a:t> dẫn tới</a:t>
            </a:r>
            <a:r>
              <a:rPr lang="vi-VN" smtClean="0"/>
              <a:t> </a:t>
            </a:r>
            <a:r>
              <a:rPr lang="en-US" sz="1200" b="0" i="0" kern="1200" smtClean="0">
                <a:solidFill>
                  <a:schemeClr val="tx1"/>
                </a:solidFill>
                <a:effectLst/>
                <a:latin typeface="+mn-lt"/>
                <a:ea typeface="+mn-ea"/>
                <a:cs typeface="+mn-cs"/>
              </a:rPr>
              <a:t>đây là một thử thách lớn với bài toán nhận dạng phân</a:t>
            </a:r>
            <a:r>
              <a:rPr lang="en-US" sz="1200" b="0" i="0" kern="1200" baseline="0" smtClean="0">
                <a:solidFill>
                  <a:schemeClr val="tx1"/>
                </a:solidFill>
                <a:effectLst/>
                <a:latin typeface="+mn-lt"/>
                <a:ea typeface="+mn-ea"/>
                <a:cs typeface="+mn-cs"/>
              </a:rPr>
              <a:t> loại.</a:t>
            </a:r>
            <a:r>
              <a:rPr lang="vi-VN" sz="1200" b="0" i="0" kern="1200" smtClean="0">
                <a:solidFill>
                  <a:schemeClr val="tx1"/>
                </a:solidFill>
                <a:effectLst/>
                <a:latin typeface="+mn-lt"/>
                <a:ea typeface="+mn-ea"/>
                <a:cs typeface="+mn-cs"/>
              </a:rPr>
              <a:t>Chính vì thế khoá luận này chỉ đi vào phân loại các nhãn từ đối tượng xoài trong vô</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số loại hoa quả khác nhau</a:t>
            </a:r>
            <a:r>
              <a:rPr lang="en-US" sz="1200" b="0" i="0" kern="1200" smtClean="0">
                <a:solidFill>
                  <a:schemeClr val="tx1"/>
                </a:solidFill>
                <a:effectLst/>
                <a:latin typeface="+mn-lt"/>
                <a:ea typeface="+mn-ea"/>
                <a:cs typeface="+mn-cs"/>
              </a:rPr>
              <a:t>.</a:t>
            </a:r>
            <a:r>
              <a:rPr lang="vi-VN" smtClean="0"/>
              <a:t/>
            </a:r>
            <a:br>
              <a:rPr lang="vi-VN" smtClean="0"/>
            </a:br>
            <a:r>
              <a:rPr lang="en-US" smtClean="0"/>
              <a:t/>
            </a:r>
            <a:br>
              <a:rPr lang="en-US" smtClean="0"/>
            </a:br>
            <a:r>
              <a:rPr lang="vi-VN" smtClean="0"/>
              <a:t/>
            </a:r>
            <a:br>
              <a:rPr lang="vi-VN" smtClean="0"/>
            </a:br>
            <a:endParaRPr lang="en-US" u="sng" smtClean="0"/>
          </a:p>
          <a:p>
            <a:endParaRPr lang="en-US" u="sng" smtClean="0"/>
          </a:p>
          <a:p>
            <a:r>
              <a:rPr lang="en-US" u="sng" smtClean="0"/>
              <a:t>Overfiting</a:t>
            </a:r>
            <a:r>
              <a:rPr lang="en-US" u="sng" baseline="0" smtClean="0"/>
              <a:t> ở đây là:  </a:t>
            </a:r>
            <a:r>
              <a:rPr lang="vi-VN" sz="1200" b="0" i="0" u="sng" kern="1200" smtClean="0">
                <a:solidFill>
                  <a:schemeClr val="tx1"/>
                </a:solidFill>
                <a:effectLst/>
                <a:latin typeface="+mn-lt"/>
                <a:ea typeface="+mn-ea"/>
                <a:cs typeface="+mn-cs"/>
              </a:rPr>
              <a:t>hiện tượng mô hình</a:t>
            </a:r>
            <a:r>
              <a:rPr lang="en-US" sz="1200" b="0" i="0" u="sng" kern="1200" smtClean="0">
                <a:solidFill>
                  <a:schemeClr val="tx1"/>
                </a:solidFill>
                <a:effectLst/>
                <a:latin typeface="+mn-lt"/>
                <a:ea typeface="+mn-ea"/>
                <a:cs typeface="+mn-cs"/>
              </a:rPr>
              <a:t> dự</a:t>
            </a:r>
            <a:r>
              <a:rPr lang="en-US" sz="1200" b="0" i="0" u="sng" kern="1200" baseline="0" smtClean="0">
                <a:solidFill>
                  <a:schemeClr val="tx1"/>
                </a:solidFill>
                <a:effectLst/>
                <a:latin typeface="+mn-lt"/>
                <a:ea typeface="+mn-ea"/>
                <a:cs typeface="+mn-cs"/>
              </a:rPr>
              <a:t> đoán</a:t>
            </a:r>
            <a:r>
              <a:rPr lang="vi-VN" sz="1200" b="0" i="0" u="sng" kern="1200" smtClean="0">
                <a:solidFill>
                  <a:schemeClr val="tx1"/>
                </a:solidFill>
                <a:effectLst/>
                <a:latin typeface="+mn-lt"/>
                <a:ea typeface="+mn-ea"/>
                <a:cs typeface="+mn-cs"/>
              </a:rPr>
              <a:t> quá khớp với </a:t>
            </a:r>
            <a:r>
              <a:rPr lang="en-US" sz="1200" b="0" i="0" u="sng" kern="1200" smtClean="0">
                <a:solidFill>
                  <a:schemeClr val="tx1"/>
                </a:solidFill>
                <a:effectLst/>
                <a:latin typeface="+mn-lt"/>
                <a:ea typeface="+mn-ea"/>
                <a:cs typeface="+mn-cs"/>
              </a:rPr>
              <a:t>tập</a:t>
            </a:r>
            <a:r>
              <a:rPr lang="en-US" sz="1200" b="0" i="0" u="sng" kern="1200" baseline="0" smtClean="0">
                <a:solidFill>
                  <a:schemeClr val="tx1"/>
                </a:solidFill>
                <a:effectLst/>
                <a:latin typeface="+mn-lt"/>
                <a:ea typeface="+mn-ea"/>
                <a:cs typeface="+mn-cs"/>
              </a:rPr>
              <a:t> training dataset </a:t>
            </a:r>
            <a:r>
              <a:rPr lang="en-US" sz="1200" b="0" i="0" u="sng" kern="1200" smtClean="0">
                <a:solidFill>
                  <a:schemeClr val="tx1"/>
                </a:solidFill>
                <a:effectLst/>
                <a:latin typeface="+mn-lt"/>
                <a:ea typeface="+mn-ea"/>
                <a:cs typeface="+mn-cs"/>
              </a:rPr>
              <a:t>dẫ</a:t>
            </a:r>
            <a:r>
              <a:rPr lang="en-US" sz="1200" b="0" i="0" u="sng" kern="1200" baseline="0" smtClean="0">
                <a:solidFill>
                  <a:schemeClr val="tx1"/>
                </a:solidFill>
                <a:effectLst/>
                <a:latin typeface="+mn-lt"/>
                <a:ea typeface="+mn-ea"/>
                <a:cs typeface="+mn-cs"/>
              </a:rPr>
              <a:t>n đến dự đoán ko hiệu quả với tập testing dataset </a:t>
            </a:r>
            <a:r>
              <a:rPr lang="vi-VN" sz="1200" b="0" i="0" kern="1200" smtClean="0">
                <a:solidFill>
                  <a:schemeClr val="tx1"/>
                </a:solidFill>
                <a:effectLst/>
                <a:latin typeface="+mn-lt"/>
                <a:ea typeface="+mn-ea"/>
                <a:cs typeface="+mn-cs"/>
              </a:rPr>
              <a:t>, việc này</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khiến cho mô hình </a:t>
            </a:r>
            <a:r>
              <a:rPr lang="en-US" sz="1200" b="0" i="0" kern="1200" smtClean="0">
                <a:solidFill>
                  <a:schemeClr val="tx1"/>
                </a:solidFill>
                <a:effectLst/>
                <a:latin typeface="+mn-lt"/>
                <a:ea typeface="+mn-ea"/>
                <a:cs typeface="+mn-cs"/>
              </a:rPr>
              <a:t>hoạt</a:t>
            </a:r>
            <a:r>
              <a:rPr lang="en-US" sz="1200" b="0" i="0" kern="1200" baseline="0" smtClean="0">
                <a:solidFill>
                  <a:schemeClr val="tx1"/>
                </a:solidFill>
                <a:effectLst/>
                <a:latin typeface="+mn-lt"/>
                <a:ea typeface="+mn-ea"/>
                <a:cs typeface="+mn-cs"/>
              </a:rPr>
              <a:t> động </a:t>
            </a:r>
            <a:r>
              <a:rPr lang="en-US" sz="1200" b="0" i="0" kern="1200" smtClean="0">
                <a:solidFill>
                  <a:schemeClr val="tx1"/>
                </a:solidFill>
                <a:effectLst/>
                <a:latin typeface="+mn-lt"/>
                <a:ea typeface="+mn-ea"/>
                <a:cs typeface="+mn-cs"/>
              </a:rPr>
              <a:t>không</a:t>
            </a:r>
            <a:r>
              <a:rPr lang="en-US" sz="1200" b="0" i="0" kern="1200" baseline="0" smtClean="0">
                <a:solidFill>
                  <a:schemeClr val="tx1"/>
                </a:solidFill>
                <a:effectLst/>
                <a:latin typeface="+mn-lt"/>
                <a:ea typeface="+mn-ea"/>
                <a:cs typeface="+mn-cs"/>
              </a:rPr>
              <a:t> tốt </a:t>
            </a:r>
            <a:r>
              <a:rPr lang="vi-VN" sz="1200" b="0" i="0" kern="1200" smtClean="0">
                <a:solidFill>
                  <a:schemeClr val="tx1"/>
                </a:solidFill>
                <a:effectLst/>
                <a:latin typeface="+mn-lt"/>
                <a:ea typeface="+mn-ea"/>
                <a:cs typeface="+mn-cs"/>
              </a:rPr>
              <a:t>với dữ liệu chưa</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từng được chứng kiến. </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Mặt khác overfitting còn xảy ra khi mô hình quá phức tạp để mô phỏng dữ liệu đào</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tạo. Khi lượng dữ liệu đào tạo quá nhỏ trong khi độ phức tạp của mô hình quá cao. </a:t>
            </a:r>
            <a:endParaRPr lang="en-US" sz="1200" b="0" i="0" kern="1200" smtClean="0">
              <a:solidFill>
                <a:schemeClr val="tx1"/>
              </a:solidFill>
              <a:effectLst/>
              <a:latin typeface="+mn-lt"/>
              <a:ea typeface="+mn-ea"/>
              <a:cs typeface="+mn-cs"/>
            </a:endParaRPr>
          </a:p>
          <a:p>
            <a:endParaRPr lang="en-US" sz="1200" b="0" i="0" kern="1200" smtClean="0">
              <a:solidFill>
                <a:schemeClr val="tx1"/>
              </a:solidFill>
              <a:effectLst/>
              <a:latin typeface="+mn-lt"/>
              <a:ea typeface="+mn-ea"/>
              <a:cs typeface="+mn-cs"/>
            </a:endParaRPr>
          </a:p>
          <a:p>
            <a:endParaRPr lang="en-US" sz="1200" b="0" i="1" kern="1200" smtClean="0">
              <a:solidFill>
                <a:schemeClr val="tx1"/>
              </a:solidFill>
              <a:effectLst/>
              <a:latin typeface="+mn-lt"/>
              <a:ea typeface="+mn-ea"/>
              <a:cs typeface="+mn-cs"/>
            </a:endParaRPr>
          </a:p>
          <a:p>
            <a:r>
              <a:rPr lang="vi-VN" sz="1200" b="0" i="1" kern="1200" smtClean="0">
                <a:solidFill>
                  <a:schemeClr val="tx1"/>
                </a:solidFill>
                <a:effectLst/>
                <a:latin typeface="+mn-lt"/>
                <a:ea typeface="+mn-ea"/>
                <a:cs typeface="+mn-cs"/>
              </a:rPr>
              <a:t>Một</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mô hình được coi là tốt (fit) nếu cả train error và test error đều thấp. Nếu train error thấp</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nhưng test error cao, ta nói mô hình bị overfitting. Nếu train error cao và test error cao,</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ta nói mô hình bị underfitting.</a:t>
            </a:r>
            <a:endParaRPr lang="en-US" sz="1200" b="0" i="1" kern="1200" smtClean="0">
              <a:solidFill>
                <a:schemeClr val="tx1"/>
              </a:solidFill>
              <a:effectLst/>
              <a:latin typeface="+mn-lt"/>
              <a:ea typeface="+mn-ea"/>
              <a:cs typeface="+mn-cs"/>
            </a:endParaRPr>
          </a:p>
          <a:p>
            <a:endParaRPr lang="en-US" sz="1200" b="0" i="0" kern="1200" smtClean="0">
              <a:solidFill>
                <a:schemeClr val="tx1"/>
              </a:solidFill>
              <a:effectLst/>
              <a:latin typeface="+mn-lt"/>
              <a:ea typeface="+mn-ea"/>
              <a:cs typeface="+mn-cs"/>
            </a:endParaRPr>
          </a:p>
          <a:p>
            <a:r>
              <a:rPr lang="vi-VN" sz="1200" b="0" i="0" kern="1200" smtClean="0">
                <a:solidFill>
                  <a:schemeClr val="tx1"/>
                </a:solidFill>
                <a:effectLst/>
                <a:latin typeface="+mn-lt"/>
                <a:ea typeface="+mn-ea"/>
                <a:cs typeface="+mn-cs"/>
              </a:rPr>
              <a:t/>
            </a:r>
            <a:br>
              <a:rPr lang="vi-VN" sz="1200" b="0" i="0" kern="1200" smtClean="0">
                <a:solidFill>
                  <a:schemeClr val="tx1"/>
                </a:solidFill>
                <a:effectLst/>
                <a:latin typeface="+mn-lt"/>
                <a:ea typeface="+mn-ea"/>
                <a:cs typeface="+mn-cs"/>
              </a:rPr>
            </a:br>
            <a:r>
              <a:rPr lang="vi-VN" sz="1200" b="0" i="1" kern="1200" smtClean="0">
                <a:solidFill>
                  <a:schemeClr val="tx1"/>
                </a:solidFill>
                <a:effectLst/>
                <a:latin typeface="+mn-lt"/>
                <a:ea typeface="+mn-ea"/>
                <a:cs typeface="+mn-cs"/>
              </a:rPr>
              <a:t>Overfitting thực sự là một vấn đề quan trọng bởi vì việc đánh giá mô hình học máy</a:t>
            </a:r>
            <a:br>
              <a:rPr lang="vi-VN" sz="1200" b="0" i="1" kern="1200" smtClean="0">
                <a:solidFill>
                  <a:schemeClr val="tx1"/>
                </a:solidFill>
                <a:effectLst/>
                <a:latin typeface="+mn-lt"/>
                <a:ea typeface="+mn-ea"/>
                <a:cs typeface="+mn-cs"/>
              </a:rPr>
            </a:br>
            <a:r>
              <a:rPr lang="vi-VN" sz="1200" b="0" i="1" kern="1200" smtClean="0">
                <a:solidFill>
                  <a:schemeClr val="tx1"/>
                </a:solidFill>
                <a:effectLst/>
                <a:latin typeface="+mn-lt"/>
                <a:ea typeface="+mn-ea"/>
                <a:cs typeface="+mn-cs"/>
              </a:rPr>
              <a:t>trên bộ dữ liệu huấn luyện sẽ khác biệt với việc đánh giá độ chính xác của tổng thể</a:t>
            </a:r>
            <a:br>
              <a:rPr lang="vi-VN" sz="1200" b="0" i="1" kern="1200" smtClean="0">
                <a:solidFill>
                  <a:schemeClr val="tx1"/>
                </a:solidFill>
                <a:effectLst/>
                <a:latin typeface="+mn-lt"/>
                <a:ea typeface="+mn-ea"/>
                <a:cs typeface="+mn-cs"/>
              </a:rPr>
            </a:br>
            <a:r>
              <a:rPr lang="vi-VN" sz="1200" b="0" i="1" kern="1200" smtClean="0">
                <a:solidFill>
                  <a:schemeClr val="tx1"/>
                </a:solidFill>
                <a:effectLst/>
                <a:latin typeface="+mn-lt"/>
                <a:ea typeface="+mn-ea"/>
                <a:cs typeface="+mn-cs"/>
              </a:rPr>
              <a:t>(những dữ liệu mà mô hình chưa gặp bao giờ)</a:t>
            </a:r>
            <a:r>
              <a:rPr lang="vi-VN" i="1" smtClean="0"/>
              <a:t> </a:t>
            </a:r>
            <a:br>
              <a:rPr lang="vi-VN" i="1" smtClean="0"/>
            </a:br>
            <a:endParaRPr lang="en-US" i="1" smtClean="0"/>
          </a:p>
          <a:p>
            <a:r>
              <a:rPr lang="en-US" i="1" smtClean="0"/>
              <a:t>Tại</a:t>
            </a:r>
            <a:r>
              <a:rPr lang="en-US" i="1" baseline="0" smtClean="0"/>
              <a:t> sao lại là 3000 ảnh. ??? Overfiting là gì</a:t>
            </a:r>
            <a:endParaRPr lang="en-US" i="1"/>
          </a:p>
        </p:txBody>
      </p:sp>
      <p:sp>
        <p:nvSpPr>
          <p:cNvPr id="4" name="Slide Number Placeholder 3"/>
          <p:cNvSpPr>
            <a:spLocks noGrp="1"/>
          </p:cNvSpPr>
          <p:nvPr>
            <p:ph type="sldNum" sz="quarter" idx="10"/>
          </p:nvPr>
        </p:nvSpPr>
        <p:spPr/>
        <p:txBody>
          <a:bodyPr/>
          <a:lstStyle/>
          <a:p>
            <a:fld id="{8CFFE590-0663-4513-80B6-367D7E729E6C}" type="slidenum">
              <a:rPr lang="en-US" smtClean="0"/>
              <a:t>10</a:t>
            </a:fld>
            <a:endParaRPr lang="en-US"/>
          </a:p>
        </p:txBody>
      </p:sp>
    </p:spTree>
    <p:extLst>
      <p:ext uri="{BB962C8B-B14F-4D97-AF65-F5344CB8AC3E}">
        <p14:creationId xmlns:p14="http://schemas.microsoft.com/office/powerpoint/2010/main" val="3160694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smtClean="0"/>
              <a:t>Đây</a:t>
            </a:r>
            <a:r>
              <a:rPr lang="en-US" sz="1200" i="0" baseline="0" smtClean="0"/>
              <a:t> là sơ đồ triển khai đào tạo. Đầu tiên là pha huấn luyện. Dữ liệu đào tạo đc chuẩn bị sau đó gán nhãn cụ thể cùng việc tăng dữ liệu rồi tiến hành đào tạo với tensorflow lite trên colab.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0" baseline="0" smtClean="0"/>
              <a:t>Song song với việc đào tạo mô hình thì dữ liệu kiểm thử được dung để đánh giá mô hình đó. Và để có thể triển khai trên máy tính nhúng qua một bước thu nhỏ mô hình ở đây. Cuối cùng ta thu được kết quả sau khi qua pha đánh giá/ kiểm thử.</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i="1" smtClean="0"/>
              <a:t>Thuật toán được đào tạo trước với VGG16 trên Google Colab cùng bộ dữ liệu hình</a:t>
            </a:r>
            <a:r>
              <a:rPr lang="en-US" sz="1200" i="1" baseline="0" smtClean="0"/>
              <a:t> </a:t>
            </a:r>
            <a:r>
              <a:rPr lang="vi-VN" sz="1200" i="1" smtClean="0"/>
              <a:t>ảnh đầu vào cho quá trình đào tạo, sau đó lưu lại mô hình rồi cài đặt trên máy tính nhúng</a:t>
            </a:r>
            <a:r>
              <a:rPr lang="en-US" sz="1200" i="1" smtClean="0"/>
              <a:t>.</a:t>
            </a:r>
            <a:r>
              <a:rPr lang="en-US" sz="1200" i="1" baseline="0" smtClean="0"/>
              <a:t> </a:t>
            </a:r>
            <a:r>
              <a:rPr lang="vi-VN" sz="1200" i="1" smtClean="0"/>
              <a:t>Raspberry Pi 4. Dữ liệu từ camera trên băng tải được gửi đến máy tính nhúng</a:t>
            </a:r>
            <a:r>
              <a:rPr lang="en-US" sz="1200" i="1" baseline="0" smtClean="0"/>
              <a:t> </a:t>
            </a:r>
            <a:r>
              <a:rPr lang="vi-VN" sz="1200" i="1" smtClean="0"/>
              <a:t>dựa trên</a:t>
            </a:r>
            <a:r>
              <a:rPr lang="en-US" sz="1200" i="1" baseline="0" smtClean="0"/>
              <a:t> </a:t>
            </a:r>
            <a:r>
              <a:rPr lang="vi-VN" sz="1200" i="1" smtClean="0"/>
              <a:t>mô hình đào tạo đã có, tiến hành phân loại cho từng bức ảnh. Kết quả sẽ gửi đến Arduino</a:t>
            </a:r>
            <a:r>
              <a:rPr lang="en-US" sz="1200" i="1" baseline="0" smtClean="0"/>
              <a:t> </a:t>
            </a:r>
            <a:r>
              <a:rPr lang="vi-VN" sz="1200" i="1" smtClean="0"/>
              <a:t>để điều khiển Servo tiến hành phân loại, đồng thời hiển thị quá trình phân loại lên màn</a:t>
            </a:r>
            <a:r>
              <a:rPr lang="en-US" sz="1200" i="1" baseline="0" smtClean="0"/>
              <a:t> </a:t>
            </a:r>
            <a:r>
              <a:rPr lang="vi-VN" sz="1200" i="1" smtClean="0"/>
              <a:t>hình giám sát. </a:t>
            </a:r>
            <a:endParaRPr lang="en-US" sz="1200" i="1"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smtClean="0"/>
              <a:t>Mô hình học máy được thu nhỏ để sử dujgn vớ Tflite cho rasp</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smtClean="0"/>
              <a:t>Dữ liệu kiểm thử đc đưa vào mô hình học máy đã thu nhỏ</a:t>
            </a:r>
            <a:endParaRPr lang="en-US" sz="120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t>Đây</a:t>
            </a:r>
            <a:r>
              <a:rPr lang="en-US" sz="1200" baseline="0" smtClean="0"/>
              <a:t> là lưu đồ thuật toán đào tạo. Đầu tiên tập dữ liệu được tiền xử lý bằng cách tăng dữ liệu sau đó tiến hành đào tạo với mạng VGG16 trên google colab. </a:t>
            </a:r>
            <a:r>
              <a:rPr lang="vi-VN" sz="1200" b="0" i="0" kern="1200" smtClean="0">
                <a:solidFill>
                  <a:schemeClr val="tx1"/>
                </a:solidFill>
                <a:effectLst/>
                <a:latin typeface="+mn-lt"/>
                <a:ea typeface="+mn-ea"/>
                <a:cs typeface="+mn-cs"/>
              </a:rPr>
              <a:t>Sau khi hoàn thành đào tạo, để sử dụng mô hình trên máy tính nhúng Raspberry Pi</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ta cần phải </a:t>
            </a:r>
            <a:r>
              <a:rPr lang="en-US" sz="1200" b="0" i="0" kern="1200" smtClean="0">
                <a:solidFill>
                  <a:schemeClr val="tx1"/>
                </a:solidFill>
                <a:effectLst/>
                <a:latin typeface="+mn-lt"/>
                <a:ea typeface="+mn-ea"/>
                <a:cs typeface="+mn-cs"/>
              </a:rPr>
              <a:t>thu</a:t>
            </a:r>
            <a:r>
              <a:rPr lang="en-US" sz="1200" b="0" i="0" kern="1200" baseline="0" smtClean="0">
                <a:solidFill>
                  <a:schemeClr val="tx1"/>
                </a:solidFill>
                <a:effectLst/>
                <a:latin typeface="+mn-lt"/>
                <a:ea typeface="+mn-ea"/>
                <a:cs typeface="+mn-cs"/>
              </a:rPr>
              <a:t> nhỏ mô hình đã thu đc </a:t>
            </a:r>
            <a:r>
              <a:rPr lang="vi-VN" sz="1200" b="0" i="0" kern="1200" smtClean="0">
                <a:solidFill>
                  <a:schemeClr val="tx1"/>
                </a:solidFill>
                <a:effectLst/>
                <a:latin typeface="+mn-lt"/>
                <a:ea typeface="+mn-ea"/>
                <a:cs typeface="+mn-cs"/>
              </a:rPr>
              <a:t>nhằm mục đích giảm kích thước </a:t>
            </a:r>
            <a:r>
              <a:rPr lang="en-US" sz="1200" b="0" i="0" kern="1200" smtClean="0">
                <a:solidFill>
                  <a:schemeClr val="tx1"/>
                </a:solidFill>
                <a:effectLst/>
                <a:latin typeface="+mn-lt"/>
                <a:ea typeface="+mn-ea"/>
                <a:cs typeface="+mn-cs"/>
              </a:rPr>
              <a:t>để</a:t>
            </a:r>
            <a:r>
              <a:rPr lang="en-US" sz="1200" b="0" i="0" kern="1200" baseline="0" smtClean="0">
                <a:solidFill>
                  <a:schemeClr val="tx1"/>
                </a:solidFill>
                <a:effectLst/>
                <a:latin typeface="+mn-lt"/>
                <a:ea typeface="+mn-ea"/>
                <a:cs typeface="+mn-cs"/>
              </a:rPr>
              <a:t> giảm độ trễ cũng như tăng tốc độ khi triển khai trên raspberrypi.\</a:t>
            </a:r>
          </a:p>
          <a:p>
            <a:pPr marL="0" marR="0" indent="0" algn="l" defTabSz="914400" rtl="0" eaLnBrk="1" fontAlgn="auto" latinLnBrk="0" hangingPunct="1">
              <a:lnSpc>
                <a:spcPct val="100000"/>
              </a:lnSpc>
              <a:spcBef>
                <a:spcPts val="0"/>
              </a:spcBef>
              <a:spcAft>
                <a:spcPts val="0"/>
              </a:spcAft>
              <a:buClrTx/>
              <a:buSzTx/>
              <a:buFontTx/>
              <a:buNone/>
              <a:tabLst/>
              <a:defRPr/>
            </a:pPr>
            <a:r>
              <a:rPr lang="vi-VN" smtClean="0"/>
              <a:t/>
            </a:r>
            <a:br>
              <a:rPr lang="vi-VN" smtClean="0"/>
            </a:br>
            <a:r>
              <a:rPr lang="en-US" smtClean="0"/>
              <a:t>Hình</a:t>
            </a:r>
            <a:r>
              <a:rPr lang="en-US" baseline="0" smtClean="0"/>
              <a:t> ảnh của đối tượng phân loại sẽ được camera pi chụp và được raspberry xử lý tiến hành kiểm tra với mô hình đã học để đưa ra dự đoán.  Kết quả được truyền cho Arduino để đk servo phân loại cũng như gửi lên website hiển thị kết quả.</a:t>
            </a:r>
          </a:p>
          <a:p>
            <a:r>
              <a:rPr lang="vi-VN" smtClean="0"/>
              <a:t/>
            </a:r>
            <a:br>
              <a:rPr lang="vi-VN" smtClean="0"/>
            </a:b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11</a:t>
            </a:fld>
            <a:endParaRPr lang="en-US"/>
          </a:p>
        </p:txBody>
      </p:sp>
    </p:spTree>
    <p:extLst>
      <p:ext uri="{BB962C8B-B14F-4D97-AF65-F5344CB8AC3E}">
        <p14:creationId xmlns:p14="http://schemas.microsoft.com/office/powerpoint/2010/main" val="33664035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Sau khi triển</a:t>
            </a:r>
            <a:r>
              <a:rPr lang="en-US" baseline="0" smtClean="0"/>
              <a:t> khai mô hình đào tạo, thông qua bước đánh giá/ thực nghiệm được kết quả như sau: </a:t>
            </a:r>
          </a:p>
          <a:p>
            <a:endParaRPr lang="en-US" baseline="0" smtClean="0"/>
          </a:p>
          <a:p>
            <a:r>
              <a:rPr lang="vi-VN" sz="1200" b="0" i="0" kern="1200" smtClean="0">
                <a:solidFill>
                  <a:schemeClr val="tx1"/>
                </a:solidFill>
                <a:effectLst/>
                <a:latin typeface="+mn-lt"/>
                <a:ea typeface="+mn-ea"/>
                <a:cs typeface="+mn-cs"/>
              </a:rPr>
              <a:t>Dựa vào ma trận hỗn loại thu được từ việc chạy mô hình với tập kiể</a:t>
            </a:r>
            <a:r>
              <a:rPr lang="en-US" sz="1200" b="0" i="0" kern="1200" smtClean="0">
                <a:solidFill>
                  <a:schemeClr val="tx1"/>
                </a:solidFill>
                <a:effectLst/>
                <a:latin typeface="+mn-lt"/>
                <a:ea typeface="+mn-ea"/>
                <a:cs typeface="+mn-cs"/>
              </a:rPr>
              <a:t>m</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thử, có thể thấy kết quả thu được tương đối tốt. Độ chính xác thu được với tập kiểm thử là 0.86.</a:t>
            </a:r>
            <a:endParaRPr lang="en-US" sz="1200" b="0" i="0" kern="1200" smtClean="0">
              <a:solidFill>
                <a:schemeClr val="tx1"/>
              </a:solidFill>
              <a:effectLst/>
              <a:latin typeface="+mn-lt"/>
              <a:ea typeface="+mn-ea"/>
              <a:cs typeface="+mn-cs"/>
            </a:endParaRPr>
          </a:p>
          <a:p>
            <a:endParaRPr lang="en-US" sz="1200" b="0" i="0" kern="1200" baseline="0" smtClean="0">
              <a:solidFill>
                <a:schemeClr val="tx1"/>
              </a:solidFill>
              <a:effectLst/>
              <a:latin typeface="+mn-lt"/>
              <a:ea typeface="+mn-ea"/>
              <a:cs typeface="+mn-cs"/>
            </a:endParaRPr>
          </a:p>
          <a:p>
            <a:r>
              <a:rPr lang="en-US" baseline="0" smtClean="0"/>
              <a:t>Đối với xoài xanh nhãn đúng 31, dự đoán sai vào xc 2,,…, xoai hỏng 3</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Xoài chin dự đoán sai vào xoài xanh 1, dự đoán đúng nhãn 29 ,xoài hỏng 3, </a:t>
            </a:r>
          </a:p>
          <a:p>
            <a:r>
              <a:rPr lang="en-US" baseline="0" smtClean="0"/>
              <a:t>Xoài hỏng dự đoán sai vào xoài xanh  1, xoài chin 5, và dự đoán đúng 30</a:t>
            </a:r>
          </a:p>
          <a:p>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b="0" i="0" kern="1200" smtClean="0">
                <a:solidFill>
                  <a:schemeClr val="tx1"/>
                </a:solidFill>
                <a:effectLst/>
                <a:latin typeface="+mn-lt"/>
                <a:ea typeface="+mn-ea"/>
                <a:cs typeface="+mn-cs"/>
              </a:rPr>
              <a:t>ma trận </a:t>
            </a:r>
            <a:r>
              <a:rPr lang="en-US" sz="1200" b="0" i="0" kern="1200" smtClean="0">
                <a:solidFill>
                  <a:schemeClr val="tx1"/>
                </a:solidFill>
                <a:effectLst/>
                <a:latin typeface="+mn-lt"/>
                <a:ea typeface="+mn-ea"/>
                <a:cs typeface="+mn-cs"/>
              </a:rPr>
              <a:t>hỗn</a:t>
            </a:r>
            <a:r>
              <a:rPr lang="en-US" sz="1200" b="0" i="0" kern="1200" baseline="0" smtClean="0">
                <a:solidFill>
                  <a:schemeClr val="tx1"/>
                </a:solidFill>
                <a:effectLst/>
                <a:latin typeface="+mn-lt"/>
                <a:ea typeface="+mn-ea"/>
                <a:cs typeface="+mn-cs"/>
              </a:rPr>
              <a:t> loạn</a:t>
            </a:r>
            <a:r>
              <a:rPr lang="vi-VN" sz="1200" b="0" i="0" kern="1200" smtClean="0">
                <a:solidFill>
                  <a:schemeClr val="tx1"/>
                </a:solidFill>
                <a:effectLst/>
                <a:latin typeface="+mn-lt"/>
                <a:ea typeface="+mn-ea"/>
                <a:cs typeface="+mn-cs"/>
              </a:rPr>
              <a:t> là một biểu diễn trực quan về hiệu quả của một thuật toán trong học máy hoặc phân loại thống kê. Các hàng đại diện cho các trường hợp được dự đoán và các cột đại diện cho các trường hợp thực tế</a:t>
            </a:r>
            <a:r>
              <a:rPr lang="en-US" sz="1200" b="0" i="0" kern="1200" smtClean="0">
                <a:solidFill>
                  <a:schemeClr val="tx1"/>
                </a:solidFill>
                <a:effectLst/>
                <a:latin typeface="+mn-lt"/>
                <a:ea typeface="+mn-ea"/>
                <a:cs typeface="+mn-cs"/>
              </a:rPr>
              <a:t>.</a:t>
            </a:r>
            <a:r>
              <a:rPr lang="en-US" sz="1200" b="0" i="0" kern="1200" baseline="0" smtClean="0">
                <a:solidFill>
                  <a:schemeClr val="tx1"/>
                </a:solidFill>
                <a:effectLst/>
                <a:latin typeface="+mn-lt"/>
                <a:ea typeface="+mn-ea"/>
                <a:cs typeface="+mn-cs"/>
              </a:rPr>
              <a:t> </a:t>
            </a:r>
          </a:p>
          <a:p>
            <a:endParaRPr lang="en-US" baseline="0" smtClean="0"/>
          </a:p>
          <a:p>
            <a:r>
              <a:rPr lang="en-US" baseline="0" smtClean="0"/>
              <a:t>( thống kê kết quả dánh giá ,</a:t>
            </a:r>
            <a:r>
              <a:rPr lang="en-US" smtClean="0"/>
              <a:t> Dựa trên</a:t>
            </a:r>
            <a:r>
              <a:rPr lang="en-US" baseline="0" smtClean="0"/>
              <a:t> ma trận hỗn loạn ta thấy đc sự thống kê về kết quả thực nghiệm khi áp dụng mô hình</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Hình ảnh được camera Pi chụp và xử lý trên raspberry pi. Kết quả phân loại được biểu thị như biểu đồ trên. </a:t>
            </a:r>
          </a:p>
          <a:p>
            <a:endParaRPr lang="en-US" baseline="0" smtClean="0"/>
          </a:p>
        </p:txBody>
      </p:sp>
      <p:sp>
        <p:nvSpPr>
          <p:cNvPr id="4" name="Slide Number Placeholder 3"/>
          <p:cNvSpPr>
            <a:spLocks noGrp="1"/>
          </p:cNvSpPr>
          <p:nvPr>
            <p:ph type="sldNum" sz="quarter" idx="10"/>
          </p:nvPr>
        </p:nvSpPr>
        <p:spPr/>
        <p:txBody>
          <a:bodyPr/>
          <a:lstStyle/>
          <a:p>
            <a:fld id="{8CFFE590-0663-4513-80B6-367D7E729E6C}" type="slidenum">
              <a:rPr lang="en-US" smtClean="0"/>
              <a:t>12</a:t>
            </a:fld>
            <a:endParaRPr lang="en-US"/>
          </a:p>
        </p:txBody>
      </p:sp>
    </p:spTree>
    <p:extLst>
      <p:ext uri="{BB962C8B-B14F-4D97-AF65-F5344CB8AC3E}">
        <p14:creationId xmlns:p14="http://schemas.microsoft.com/office/powerpoint/2010/main" val="20252854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Đây</a:t>
            </a:r>
            <a:r>
              <a:rPr lang="en-US" baseline="0" smtClean="0"/>
              <a:t> là ảnh của mô hình hệ thống phân loại đầy đủ. </a:t>
            </a:r>
          </a:p>
          <a:p>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13</a:t>
            </a:fld>
            <a:endParaRPr lang="en-US"/>
          </a:p>
        </p:txBody>
      </p:sp>
    </p:spTree>
    <p:extLst>
      <p:ext uri="{BB962C8B-B14F-4D97-AF65-F5344CB8AC3E}">
        <p14:creationId xmlns:p14="http://schemas.microsoft.com/office/powerpoint/2010/main" val="13475223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Đây</a:t>
            </a:r>
            <a:r>
              <a:rPr lang="en-US" baseline="0" smtClean="0"/>
              <a:t> là trang web của hệ thống. </a:t>
            </a:r>
            <a:r>
              <a:rPr lang="en-US" smtClean="0"/>
              <a:t>Cùng</a:t>
            </a:r>
            <a:r>
              <a:rPr lang="en-US" baseline="0" smtClean="0"/>
              <a:t> với một hệ thống phân loại thì việc điều khiển hệ thống cũng như giám sát quá trình phân loại được hiển thi trên website này. </a:t>
            </a:r>
          </a:p>
          <a:p>
            <a:r>
              <a:rPr lang="en-US" baseline="0" smtClean="0"/>
              <a:t>Trang web có các tính năng như hiển thị kết quả phân loại, cùng thời gian phân biệt, cũng như thống kê được các đối tượng đã phân loại ở đây</a:t>
            </a:r>
          </a:p>
          <a:p>
            <a:endParaRPr lang="en-US" baseline="0" smtClean="0"/>
          </a:p>
          <a:p>
            <a:endParaRPr lang="en-US" baseline="0" smtClean="0"/>
          </a:p>
          <a:p>
            <a:r>
              <a:rPr lang="en-US" baseline="0" smtClean="0"/>
              <a:t>Hình ảnh mờ do em giới hạn băng thông truyền lên website để đảm bảo việc xử lý ảnh của raspberry pi ổn định nhanh chóng</a:t>
            </a: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14</a:t>
            </a:fld>
            <a:endParaRPr lang="en-US"/>
          </a:p>
        </p:txBody>
      </p:sp>
    </p:spTree>
    <p:extLst>
      <p:ext uri="{BB962C8B-B14F-4D97-AF65-F5344CB8AC3E}">
        <p14:creationId xmlns:p14="http://schemas.microsoft.com/office/powerpoint/2010/main" val="3579470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anose="02020603050405020304" pitchFamily="18" charset="0"/>
                <a:cs typeface="Times New Roman" panose="02020603050405020304" pitchFamily="18" charset="0"/>
              </a:rPr>
              <a:t>Những thiếu sót trong phương pháp được sử dụng trong khoá luận là tập dữ liệu không đủ lớn và do đó nó hoạt động không tốt trên các hình ảnh không hoàn hảo. Ngoài ra thì hệ thống vẫn còn những hạn chế sau: Tốc độ xử lý còn chậm do camera yếu tốc độ khung hình thấp, chất lượng chụp ảnh thấp trong điều kiện ánh sáng yếu.</a:t>
            </a:r>
          </a:p>
          <a:p>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15</a:t>
            </a:fld>
            <a:endParaRPr lang="en-US"/>
          </a:p>
        </p:txBody>
      </p:sp>
    </p:spTree>
    <p:extLst>
      <p:ext uri="{BB962C8B-B14F-4D97-AF65-F5344CB8AC3E}">
        <p14:creationId xmlns:p14="http://schemas.microsoft.com/office/powerpoint/2010/main" val="20268771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latin typeface="Times New Roman" panose="02020603050405020304" pitchFamily="18" charset="0"/>
                <a:cs typeface="Times New Roman" panose="02020603050405020304" pitchFamily="18" charset="0"/>
              </a:rPr>
              <a:t>hạn chế sau: Tốc độ xử lý còn chậm do camera yếu tốc độ khung hình thấp, chất lượng chụp ảnh thấp trong điều kiện ánh sáng yếu.</a:t>
            </a:r>
          </a:p>
        </p:txBody>
      </p:sp>
      <p:sp>
        <p:nvSpPr>
          <p:cNvPr id="4" name="Slide Number Placeholder 3"/>
          <p:cNvSpPr>
            <a:spLocks noGrp="1"/>
          </p:cNvSpPr>
          <p:nvPr>
            <p:ph type="sldNum" sz="quarter" idx="10"/>
          </p:nvPr>
        </p:nvSpPr>
        <p:spPr/>
        <p:txBody>
          <a:bodyPr/>
          <a:lstStyle/>
          <a:p>
            <a:fld id="{8CFFE590-0663-4513-80B6-367D7E729E6C}" type="slidenum">
              <a:rPr lang="en-US" smtClean="0"/>
              <a:t>16</a:t>
            </a:fld>
            <a:endParaRPr lang="en-US"/>
          </a:p>
        </p:txBody>
      </p:sp>
    </p:spTree>
    <p:extLst>
      <p:ext uri="{BB962C8B-B14F-4D97-AF65-F5344CB8AC3E}">
        <p14:creationId xmlns:p14="http://schemas.microsoft.com/office/powerpoint/2010/main" val="2508232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Phần</a:t>
            </a:r>
            <a:r>
              <a:rPr lang="en-US" baseline="0" smtClean="0"/>
              <a:t> trình bày của em đến đây là hết, em xin cảm ơn thầy cô cùng các bạn trong hội đồng đã lắng nghe.</a:t>
            </a:r>
            <a:endParaRPr lang="en-US" smtClean="0"/>
          </a:p>
          <a:p>
            <a:r>
              <a:rPr lang="en-US" smtClean="0"/>
              <a:t>Sau</a:t>
            </a:r>
            <a:r>
              <a:rPr lang="en-US" baseline="0" smtClean="0"/>
              <a:t> đây </a:t>
            </a: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17</a:t>
            </a:fld>
            <a:endParaRPr lang="en-US"/>
          </a:p>
        </p:txBody>
      </p:sp>
    </p:spTree>
    <p:extLst>
      <p:ext uri="{BB962C8B-B14F-4D97-AF65-F5344CB8AC3E}">
        <p14:creationId xmlns:p14="http://schemas.microsoft.com/office/powerpoint/2010/main" val="8115631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Báo</a:t>
            </a:r>
            <a:r>
              <a:rPr lang="en-US" baseline="0" smtClean="0"/>
              <a:t> cáo bao gồm những nội dung sau:</a:t>
            </a: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2</a:t>
            </a:fld>
            <a:endParaRPr lang="en-US"/>
          </a:p>
        </p:txBody>
      </p:sp>
    </p:spTree>
    <p:extLst>
      <p:ext uri="{BB962C8B-B14F-4D97-AF65-F5344CB8AC3E}">
        <p14:creationId xmlns:p14="http://schemas.microsoft.com/office/powerpoint/2010/main" val="2439467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b="0" i="0" kern="1200" smtClean="0">
                <a:solidFill>
                  <a:schemeClr val="tx1"/>
                </a:solidFill>
                <a:effectLst/>
                <a:latin typeface="+mn-lt"/>
                <a:ea typeface="+mn-ea"/>
                <a:cs typeface="+mn-cs"/>
              </a:rPr>
              <a:t>Trong những năm gần đây sự tiến bộ của công nghệ đã cho thấy tính hiệu quả trong</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việc triển khai các giải pháp tự động trong nhiều lĩnh vực của đời sống. Sự phát triển</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của học máy cùng vai trò và đóng góp của nó là không thể phủ nhận: xác định đối tượng,</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phân loại mà không cần sự can thiệp của con người, xử lý và phân tích dữ liệu. Tuy</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nhiên, một số ứng dụng ít được nhìn thấy hơn nhưng có ý nghĩa và tầm quan trọng lớn</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trong đời sống</a:t>
            </a:r>
            <a:r>
              <a:rPr lang="en-US" sz="1200" b="0" i="0" kern="1200" baseline="0" smtClean="0">
                <a:solidFill>
                  <a:schemeClr val="tx1"/>
                </a:solidFill>
                <a:effectLst/>
                <a:latin typeface="+mn-lt"/>
                <a:ea typeface="+mn-ea"/>
                <a:cs typeface="+mn-cs"/>
              </a:rPr>
              <a:t> là </a:t>
            </a:r>
            <a:r>
              <a:rPr lang="vi-VN" sz="1200" b="0" i="0" kern="1200" smtClean="0">
                <a:solidFill>
                  <a:schemeClr val="tx1"/>
                </a:solidFill>
                <a:effectLst/>
                <a:latin typeface="+mn-lt"/>
                <a:ea typeface="+mn-ea"/>
                <a:cs typeface="+mn-cs"/>
              </a:rPr>
              <a:t>phân loại trái cây và</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rau quả. </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Học máy đã mang lại khả năng tự động hóa và tính toán mạnh mẽ</a:t>
            </a:r>
            <a:r>
              <a:rPr lang="en-US" sz="1200" b="0" i="0" kern="1200" baseline="0" smtClean="0">
                <a:solidFill>
                  <a:schemeClr val="tx1"/>
                </a:solidFill>
                <a:effectLst/>
                <a:latin typeface="+mn-lt"/>
                <a:ea typeface="+mn-ea"/>
                <a:cs typeface="+mn-cs"/>
              </a:rPr>
              <a:t> cho </a:t>
            </a:r>
            <a:r>
              <a:rPr lang="vi-VN" sz="1200" b="0" i="0" kern="1200" smtClean="0">
                <a:solidFill>
                  <a:schemeClr val="tx1"/>
                </a:solidFill>
                <a:effectLst/>
                <a:latin typeface="+mn-lt"/>
                <a:ea typeface="+mn-ea"/>
                <a:cs typeface="+mn-cs"/>
              </a:rPr>
              <a:t>các hệ thống phân loại trái cây cũng như phát hiện</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bệnh tật và khiếm khuyết. </a:t>
            </a:r>
            <a:r>
              <a:rPr lang="vi-VN" sz="1200" b="0" i="0" u="none" kern="1200" smtClean="0">
                <a:solidFill>
                  <a:schemeClr val="tx1"/>
                </a:solidFill>
                <a:effectLst/>
                <a:latin typeface="+mn-lt"/>
                <a:ea typeface="+mn-ea"/>
                <a:cs typeface="+mn-cs"/>
              </a:rPr>
              <a:t>Các hệ thống này cũng đã được sử dụng cho mục đích nghiên</a:t>
            </a:r>
            <a:r>
              <a:rPr lang="en-US" sz="1200" b="0" i="0" u="none" kern="1200" baseline="0" smtClean="0">
                <a:solidFill>
                  <a:schemeClr val="tx1"/>
                </a:solidFill>
                <a:effectLst/>
                <a:latin typeface="+mn-lt"/>
                <a:ea typeface="+mn-ea"/>
                <a:cs typeface="+mn-cs"/>
              </a:rPr>
              <a:t> </a:t>
            </a:r>
            <a:r>
              <a:rPr lang="vi-VN" sz="1200" b="0" i="0" u="none" kern="1200" smtClean="0">
                <a:solidFill>
                  <a:schemeClr val="tx1"/>
                </a:solidFill>
                <a:effectLst/>
                <a:latin typeface="+mn-lt"/>
                <a:ea typeface="+mn-ea"/>
                <a:cs typeface="+mn-cs"/>
              </a:rPr>
              <a:t>cứu để giúp chúng ta hiểu và giải quyết các vấn đề </a:t>
            </a:r>
            <a:r>
              <a:rPr lang="en-US" sz="1200" b="0" i="0" u="none" kern="1200" smtClean="0">
                <a:solidFill>
                  <a:schemeClr val="tx1"/>
                </a:solidFill>
                <a:effectLst/>
                <a:latin typeface="+mn-lt"/>
                <a:ea typeface="+mn-ea"/>
                <a:cs typeface="+mn-cs"/>
              </a:rPr>
              <a:t>đang</a:t>
            </a:r>
            <a:r>
              <a:rPr lang="en-US" sz="1200" b="0" i="0" u="none" kern="1200" baseline="0" smtClean="0">
                <a:solidFill>
                  <a:schemeClr val="tx1"/>
                </a:solidFill>
                <a:effectLst/>
                <a:latin typeface="+mn-lt"/>
                <a:ea typeface="+mn-ea"/>
                <a:cs typeface="+mn-cs"/>
              </a:rPr>
              <a:t> </a:t>
            </a:r>
            <a:r>
              <a:rPr lang="vi-VN" sz="1200" b="0" i="0" u="none" kern="1200" smtClean="0">
                <a:solidFill>
                  <a:schemeClr val="tx1"/>
                </a:solidFill>
                <a:effectLst/>
                <a:latin typeface="+mn-lt"/>
                <a:ea typeface="+mn-ea"/>
                <a:cs typeface="+mn-cs"/>
              </a:rPr>
              <a:t>gây ra cho ngành nông nghiệp.</a:t>
            </a:r>
            <a:r>
              <a:rPr lang="en-US" sz="1200" b="0" i="0" u="none"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Ngoài ra, đối với việc bảo quản, vận chuyển và kiểm tra nông sản, học máy đã đóng một</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vai trò </a:t>
            </a:r>
            <a:r>
              <a:rPr lang="en-US" sz="1200" b="0" i="0" kern="1200" smtClean="0">
                <a:solidFill>
                  <a:schemeClr val="tx1"/>
                </a:solidFill>
                <a:effectLst/>
                <a:latin typeface="+mn-lt"/>
                <a:ea typeface="+mn-ea"/>
                <a:cs typeface="+mn-cs"/>
              </a:rPr>
              <a:t>quan</a:t>
            </a:r>
            <a:r>
              <a:rPr lang="en-US" sz="1200" b="0" i="0" kern="1200" baseline="0" smtClean="0">
                <a:solidFill>
                  <a:schemeClr val="tx1"/>
                </a:solidFill>
                <a:effectLst/>
                <a:latin typeface="+mn-lt"/>
                <a:ea typeface="+mn-ea"/>
                <a:cs typeface="+mn-cs"/>
              </a:rPr>
              <a:t> trọng trong </a:t>
            </a:r>
            <a:r>
              <a:rPr lang="vi-VN" sz="1200" b="0" i="0" kern="1200" smtClean="0">
                <a:solidFill>
                  <a:schemeClr val="tx1"/>
                </a:solidFill>
                <a:effectLst/>
                <a:latin typeface="+mn-lt"/>
                <a:ea typeface="+mn-ea"/>
                <a:cs typeface="+mn-cs"/>
              </a:rPr>
              <a:t>việc </a:t>
            </a:r>
            <a:r>
              <a:rPr lang="en-US" sz="1200" b="0" i="0" kern="1200" smtClean="0">
                <a:solidFill>
                  <a:schemeClr val="tx1"/>
                </a:solidFill>
                <a:effectLst/>
                <a:latin typeface="+mn-lt"/>
                <a:ea typeface="+mn-ea"/>
                <a:cs typeface="+mn-cs"/>
              </a:rPr>
              <a:t>giúp</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đưa ra các quyết định sáng suốt và hiệu quả hơn.</a:t>
            </a:r>
            <a:r>
              <a:rPr lang="vi-VN" smtClean="0"/>
              <a:t> </a:t>
            </a:r>
            <a:br>
              <a:rPr lang="vi-VN" smtClean="0"/>
            </a:br>
            <a:endParaRPr lang="en-US" smtClean="0"/>
          </a:p>
          <a:p>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3</a:t>
            </a:fld>
            <a:endParaRPr lang="en-US"/>
          </a:p>
        </p:txBody>
      </p:sp>
    </p:spTree>
    <p:extLst>
      <p:ext uri="{BB962C8B-B14F-4D97-AF65-F5344CB8AC3E}">
        <p14:creationId xmlns:p14="http://schemas.microsoft.com/office/powerpoint/2010/main" val="7251436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sz="1200" b="0" i="0" kern="1200" dirty="0" smtClean="0">
                <a:solidFill>
                  <a:schemeClr val="tx1"/>
                </a:solidFill>
                <a:effectLst/>
                <a:latin typeface="+mn-lt"/>
                <a:ea typeface="+mn-ea"/>
                <a:cs typeface="+mn-cs"/>
              </a:rPr>
              <a:t/>
            </a:r>
            <a:br>
              <a:rPr lang="vi-VN" sz="1200" b="0" i="0" kern="1200" dirty="0" smtClean="0">
                <a:solidFill>
                  <a:schemeClr val="tx1"/>
                </a:solidFill>
                <a:effectLst/>
                <a:latin typeface="+mn-lt"/>
                <a:ea typeface="+mn-ea"/>
                <a:cs typeface="+mn-cs"/>
              </a:rPr>
            </a:br>
            <a:r>
              <a:rPr lang="vi-VN" sz="1200" b="0" i="0" kern="1200" dirty="0" smtClean="0">
                <a:solidFill>
                  <a:schemeClr val="tx1"/>
                </a:solidFill>
                <a:effectLst/>
                <a:latin typeface="+mn-lt"/>
                <a:ea typeface="+mn-ea"/>
                <a:cs typeface="+mn-cs"/>
              </a:rPr>
              <a:t>Hơn nữa, việc xác định chất lượng hoa quả cũng giúp giảm thời gian và công sức</a:t>
            </a:r>
            <a:r>
              <a:rPr lang="en-US" sz="1200" b="0" i="0" kern="120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cần thiết cho việc phân loại trái cây trước khi bày bán các siêu thị </a:t>
            </a:r>
            <a:r>
              <a:rPr lang="en-US" sz="1200" b="0" i="0" kern="1200" err="1" smtClean="0">
                <a:solidFill>
                  <a:schemeClr val="tx1"/>
                </a:solidFill>
                <a:effectLst/>
                <a:latin typeface="+mn-lt"/>
                <a:ea typeface="+mn-ea"/>
                <a:cs typeface="+mn-cs"/>
              </a:rPr>
              <a:t>và</a:t>
            </a:r>
            <a:r>
              <a:rPr lang="en-US" sz="1200" b="0" i="0" kern="1200" baseline="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baseline="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loại bỏ nhu cầu</a:t>
            </a:r>
            <a:r>
              <a:rPr lang="en-US" sz="1200" b="0" i="0" kern="1200" baseline="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tiếp xúc trực tiếp với nhiều nông sản trong chuỗi cung ứng. Cùng với vi</a:t>
            </a:r>
            <a:r>
              <a:rPr lang="en-US" sz="1200" b="0" i="0" kern="1200" dirty="0" err="1" smtClean="0">
                <a:solidFill>
                  <a:schemeClr val="tx1"/>
                </a:solidFill>
                <a:effectLst/>
                <a:latin typeface="+mn-lt"/>
                <a:ea typeface="+mn-ea"/>
                <a:cs typeface="+mn-cs"/>
              </a:rPr>
              <a:t>ệc</a:t>
            </a:r>
            <a:r>
              <a:rPr lang="en-US" sz="1200" b="0" i="0" kern="1200" baseline="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các chủng virút và vi khuẩn mới gây ra các vấn đề sức khỏe trên toàn cầu, việc có thể hạn chế </a:t>
            </a:r>
            <a:r>
              <a:rPr lang="vi-VN" sz="1200" b="0" i="0" kern="1200" smtClean="0">
                <a:solidFill>
                  <a:schemeClr val="tx1"/>
                </a:solidFill>
                <a:effectLst/>
                <a:latin typeface="+mn-lt"/>
                <a:ea typeface="+mn-ea"/>
                <a:cs typeface="+mn-cs"/>
              </a:rPr>
              <a:t>tiếp</a:t>
            </a:r>
            <a:r>
              <a:rPr lang="en-US" sz="1200" b="0" i="0" kern="1200" baseline="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xúc nông sản của những người không cần thiết và không chuyên thông qua tự động hóa</a:t>
            </a:r>
            <a:r>
              <a:rPr lang="en-US" sz="1200" b="0" i="0" kern="1200" baseline="0" dirty="0" smtClean="0">
                <a:solidFill>
                  <a:schemeClr val="tx1"/>
                </a:solidFill>
                <a:effectLst/>
                <a:latin typeface="+mn-lt"/>
                <a:ea typeface="+mn-ea"/>
                <a:cs typeface="+mn-cs"/>
              </a:rPr>
              <a:t> </a:t>
            </a:r>
            <a:r>
              <a:rPr lang="vi-VN" sz="1200" b="0" i="0" kern="1200" dirty="0" smtClean="0">
                <a:solidFill>
                  <a:schemeClr val="tx1"/>
                </a:solidFill>
                <a:effectLst/>
                <a:latin typeface="+mn-lt"/>
                <a:ea typeface="+mn-ea"/>
                <a:cs typeface="+mn-cs"/>
              </a:rPr>
              <a:t>có thể giúp giải quyết các vấn đề an toàn vệ sinh thực phẩm.</a:t>
            </a:r>
            <a:r>
              <a:rPr lang="vi-VN" b="0" dirty="0" smtClean="0"/>
              <a:t> </a:t>
            </a:r>
            <a:br>
              <a:rPr lang="vi-VN" b="0" dirty="0" smtClean="0"/>
            </a:br>
            <a:endParaRPr lang="en-US" b="0" dirty="0" smtClean="0"/>
          </a:p>
          <a:p>
            <a:r>
              <a:rPr lang="en-US" smtClean="0"/>
              <a:t>Mục</a:t>
            </a:r>
            <a:r>
              <a:rPr lang="en-US" baseline="0" smtClean="0"/>
              <a:t> tiêu: </a:t>
            </a:r>
            <a:r>
              <a:rPr lang="vi-VN" sz="1200" b="0" i="0" kern="1200" smtClean="0">
                <a:solidFill>
                  <a:schemeClr val="tx1"/>
                </a:solidFill>
                <a:effectLst/>
                <a:latin typeface="+mn-lt"/>
                <a:ea typeface="+mn-ea"/>
                <a:cs typeface="+mn-cs"/>
              </a:rPr>
              <a:t>Khoá luận này hy vọng sẽ cung cấp</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một phương pháp giúp tiết kiệm thời gian và công sức trong quá trình phân loại tại nhà</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vườn, trang trại và cũng như giúp ích ở một mức độ nhất định trong việc kiểm tra và</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phân loại hoa quả.</a:t>
            </a:r>
            <a:r>
              <a:rPr lang="vi-VN" smtClean="0"/>
              <a:t> </a:t>
            </a:r>
            <a:br>
              <a:rPr lang="vi-VN" smtClean="0"/>
            </a:br>
            <a:endParaRPr lang="en-US" smtClean="0"/>
          </a:p>
          <a:p>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b="0" i="1" kern="1200" smtClean="0">
                <a:solidFill>
                  <a:schemeClr val="tx1"/>
                </a:solidFill>
                <a:effectLst/>
                <a:latin typeface="+mn-lt"/>
                <a:ea typeface="+mn-ea"/>
                <a:cs typeface="+mn-cs"/>
              </a:rPr>
              <a:t>Hình thức của một loại trái cây hoặc rau quả là cơ sở đầu tiên để đưa ra quyết định</a:t>
            </a:r>
            <a:r>
              <a:rPr lang="en-US" sz="1200" b="0" i="1" kern="120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mua hàng. Người bình thường sẽ không thể nhìn hình thức của một loại trái cây để chắc</a:t>
            </a:r>
            <a:r>
              <a:rPr lang="en-US" sz="1200" b="0" i="1" kern="120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chắn rằng trái cây hay rau củ đó có ngon hay không</a:t>
            </a:r>
            <a:r>
              <a:rPr lang="vi-VN" sz="1200" b="0" i="0" kern="1200" smtClean="0">
                <a:solidFill>
                  <a:schemeClr val="tx1"/>
                </a:solidFill>
                <a:effectLst/>
                <a:latin typeface="+mn-lt"/>
                <a:ea typeface="+mn-ea"/>
                <a:cs typeface="+mn-cs"/>
              </a:rPr>
              <a:t>. Tuy nhiên, ở một</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mức độ nào đó,những kết luận rút ra từ phân tích cơ bản về trái cây hoặc rau quả của khách hàng có thể</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thực sự cho thấy chất lượng của trái cây đó, điều đó có nghĩa là nhà cung cấp hoặc nhàbán lẻ cần đảm bảo rằng hoa quả họ bán phù hợp</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với mong muốn người tiêu dùng, đểthúc đẩy họ mua hàng. Vì lý do này, cần rất nhiều thời gian và công sức dành cho việc</a:t>
            </a:r>
            <a:r>
              <a:rPr lang="en-US" sz="1200" b="0" i="0" kern="120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kiểm tra và phân loại trái cây và rau quả tại các siêu thị và cửa hàng.</a:t>
            </a:r>
            <a:endParaRPr lang="en-US" sz="1200" b="0" i="0" kern="120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8CFFE590-0663-4513-80B6-367D7E729E6C}" type="slidenum">
              <a:rPr lang="en-US" smtClean="0"/>
              <a:t>4</a:t>
            </a:fld>
            <a:endParaRPr lang="en-US"/>
          </a:p>
        </p:txBody>
      </p:sp>
    </p:spTree>
    <p:extLst>
      <p:ext uri="{BB962C8B-B14F-4D97-AF65-F5344CB8AC3E}">
        <p14:creationId xmlns:p14="http://schemas.microsoft.com/office/powerpoint/2010/main" val="4284263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smtClean="0"/>
              <a:t>Từ</a:t>
            </a:r>
            <a:r>
              <a:rPr lang="en-US" sz="1200" baseline="0" smtClean="0"/>
              <a:t> đó để giải quyết vấn đề trên em đã hướng tới việc áp dụng học máy để xây dựng một mô hình phân loại hoa quả. Từ đó cung cấp một phương pháp giúp tiết kiệm thời gian và công sức trong phân loại hoa quả.</a:t>
            </a:r>
            <a:endParaRPr lang="en-US" sz="120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smtClean="0"/>
              <a:t>Bài toán phân loại hoa quả đã xuất hiện từ lâu và có nhiều rất nhiều phương pháp</a:t>
            </a:r>
            <a:r>
              <a:rPr lang="en-US" sz="1200" smtClean="0"/>
              <a:t> </a:t>
            </a:r>
            <a:r>
              <a:rPr lang="vi-VN" sz="1200" smtClean="0"/>
              <a:t>đưa ra nhằm đề xuất hoặc cải tiến thuật toán nhận dạng, phân loại. Trong số đó phải kể</a:t>
            </a:r>
            <a:r>
              <a:rPr lang="en-US" sz="1200" smtClean="0"/>
              <a:t> </a:t>
            </a:r>
            <a:r>
              <a:rPr lang="vi-VN" sz="1200" smtClean="0"/>
              <a:t>đến như phương pháp xử lý ảnh (Image Processing), phương pháp này tập trung và</a:t>
            </a:r>
            <a:r>
              <a:rPr lang="en-US" sz="1200" baseline="0" smtClean="0"/>
              <a:t>o </a:t>
            </a:r>
            <a:r>
              <a:rPr lang="vi-VN" sz="1200" smtClean="0"/>
              <a:t>phát triển các thuật toán để trích xuất thông tin, ví dụ các tham số về hình dạng, màu</a:t>
            </a:r>
            <a:r>
              <a:rPr lang="en-US" sz="1200" baseline="0" smtClean="0"/>
              <a:t> </a:t>
            </a:r>
            <a:r>
              <a:rPr lang="vi-VN" sz="1200" smtClean="0"/>
              <a:t>sắc, kích thước…, từ bức ảnh đầu vào để nhận dạng hoa quả. Một số hạn chế của các</a:t>
            </a:r>
            <a:r>
              <a:rPr lang="en-US" sz="1200" baseline="0" smtClean="0"/>
              <a:t> </a:t>
            </a:r>
            <a:r>
              <a:rPr lang="vi-VN" sz="1200" smtClean="0"/>
              <a:t>phương pháp này là kết quả đạt được chưa được cao, cùng phạm vi áp dụng trên số</a:t>
            </a:r>
            <a:r>
              <a:rPr lang="en-US" sz="1200" baseline="0" smtClean="0"/>
              <a:t> </a:t>
            </a:r>
            <a:r>
              <a:rPr lang="vi-VN" sz="1200" smtClean="0"/>
              <a:t>lượng loại hoa quả cũng hạn chế do chỉ đơn thuần xử lý trên một vài ảnh đầu vào trong</a:t>
            </a:r>
            <a:r>
              <a:rPr lang="en-US" sz="1200" baseline="0" smtClean="0"/>
              <a:t> </a:t>
            </a:r>
            <a:r>
              <a:rPr lang="vi-VN" sz="1200" smtClean="0"/>
              <a:t>khi sự khác nhau về màu sắc, hình dạng, kích thước… của hoa quả rất phức tạp.</a:t>
            </a:r>
            <a:br>
              <a:rPr lang="vi-VN" sz="1200" smtClean="0"/>
            </a:br>
            <a:r>
              <a:rPr lang="vi-VN" sz="1200" smtClean="0"/>
              <a:t>Trong những năm gần đây nổi lên như một bằng chứng của cách mạng khoa học lần</a:t>
            </a:r>
            <a:r>
              <a:rPr lang="en-US" sz="1200" baseline="0" smtClean="0"/>
              <a:t> </a:t>
            </a:r>
            <a:r>
              <a:rPr lang="vi-VN" sz="1200" smtClean="0"/>
              <a:t>thứ tư Học máy - Machine Learning đã được áp dụng rất thành công vào bài toán nhận</a:t>
            </a:r>
            <a:r>
              <a:rPr lang="en-US" sz="1200" baseline="0" smtClean="0"/>
              <a:t> </a:t>
            </a:r>
            <a:r>
              <a:rPr lang="vi-VN" sz="1200" smtClean="0"/>
              <a:t>dạng hoa quả, trong các thử nghiệm với phạm vi hạn chế về số lượng loại hoa quả cần</a:t>
            </a:r>
            <a:r>
              <a:rPr lang="en-US" sz="1200" baseline="0" smtClean="0"/>
              <a:t> </a:t>
            </a:r>
            <a:r>
              <a:rPr lang="vi-VN" sz="1200" smtClean="0"/>
              <a:t>nhận dạng, phương pháp này đã đạt được kết quả cao [18], hướng giải quyết bài toán đã</a:t>
            </a:r>
            <a:r>
              <a:rPr lang="en-US" sz="1200" baseline="0" smtClean="0"/>
              <a:t> </a:t>
            </a:r>
            <a:r>
              <a:rPr lang="vi-VN" sz="1200" smtClean="0"/>
              <a:t>tập trung vào ứng dụng và cải tiến các thuật toán học máy, cụ thể thử nghiệm trích chọn</a:t>
            </a:r>
            <a:r>
              <a:rPr lang="en-US" sz="1200" baseline="0" smtClean="0"/>
              <a:t> </a:t>
            </a:r>
            <a:r>
              <a:rPr lang="vi-VN" sz="1200" smtClean="0"/>
              <a:t>các đặc trưng phù hợp nhất để đưa vào huấn luyện bộ nhận dạng tự động. Theo sau sự</a:t>
            </a:r>
            <a:r>
              <a:rPr lang="en-US" sz="1200" baseline="0" smtClean="0"/>
              <a:t> </a:t>
            </a:r>
            <a:r>
              <a:rPr lang="vi-VN" sz="1200" smtClean="0"/>
              <a:t>phát triển của học máy Học máy có một nhánh đặc biệt đó là Học sâu – Deep Learning</a:t>
            </a:r>
            <a:r>
              <a:rPr lang="en-US" sz="1200" baseline="0" smtClean="0"/>
              <a:t> </a:t>
            </a:r>
            <a:r>
              <a:rPr lang="vi-VN" sz="1200" smtClean="0"/>
              <a:t>đã có nhiều bước tiến lớn cùng nhiều thành tựu, đặc biệt là trong lĩnh vực Xử lý ảnh và</a:t>
            </a:r>
            <a:r>
              <a:rPr lang="en-US" sz="1200" baseline="0" smtClean="0"/>
              <a:t> </a:t>
            </a:r>
            <a:r>
              <a:rPr lang="vi-VN" sz="1200" smtClean="0"/>
              <a:t>xử lý ngôn ngữ tự nhiên. Một trong số những ứng dụng của Học sâu được đã được áp</a:t>
            </a:r>
            <a:r>
              <a:rPr lang="en-US" sz="1200" baseline="0" smtClean="0"/>
              <a:t> </a:t>
            </a:r>
            <a:r>
              <a:rPr lang="vi-VN" sz="1200" smtClean="0"/>
              <a:t>dụng rất thành công vào bài toán phân loại hoa quả. Do đó kết quả thu được rất khả</a:t>
            </a:r>
            <a:r>
              <a:rPr lang="en-US" sz="1200" baseline="0" smtClean="0"/>
              <a:t> </a:t>
            </a:r>
            <a:r>
              <a:rPr lang="vi-VN" sz="1200" smtClean="0"/>
              <a:t>quan, tỉ lệ nhận dạng hoa quả được cải thiện khi số lượng loại hoa quả tăng lên, cùng</a:t>
            </a:r>
            <a:r>
              <a:rPr lang="en-US" sz="1200" baseline="0" smtClean="0"/>
              <a:t> </a:t>
            </a:r>
            <a:r>
              <a:rPr lang="vi-VN" sz="1200" smtClean="0"/>
              <a:t>với độ chính xác đạt được cao hơn nhiều so với các phương pháp thuần Xử lý ảnh ban</a:t>
            </a:r>
            <a:r>
              <a:rPr lang="en-US" sz="1200" baseline="0" smtClean="0"/>
              <a:t> </a:t>
            </a:r>
            <a:r>
              <a:rPr lang="vi-VN" sz="1200" smtClean="0"/>
              <a:t>đầu </a:t>
            </a:r>
            <a:endParaRPr lang="en-US" sz="1200" smtClean="0"/>
          </a:p>
          <a:p>
            <a:endParaRPr lang="en-US" smtClean="0"/>
          </a:p>
          <a:p>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5</a:t>
            </a:fld>
            <a:endParaRPr lang="en-US"/>
          </a:p>
        </p:txBody>
      </p:sp>
    </p:spTree>
    <p:extLst>
      <p:ext uri="{BB962C8B-B14F-4D97-AF65-F5344CB8AC3E}">
        <p14:creationId xmlns:p14="http://schemas.microsoft.com/office/powerpoint/2010/main" val="39328913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0" smtClean="0"/>
              <a:t>Sang phần</a:t>
            </a:r>
            <a:r>
              <a:rPr lang="en-US" i="0" baseline="0" smtClean="0"/>
              <a:t> 2 là : Xây dựng và thiết kế hệ thống.</a:t>
            </a:r>
          </a:p>
          <a:p>
            <a:endParaRPr lang="en-US" i="0" baseline="0" smtClean="0"/>
          </a:p>
          <a:p>
            <a:r>
              <a:rPr lang="en-US" i="0" baseline="0" smtClean="0"/>
              <a:t>Đây là cấu trúc của hệ thống.</a:t>
            </a:r>
          </a:p>
          <a:p>
            <a:r>
              <a:rPr lang="en-US" i="0" baseline="0" smtClean="0"/>
              <a:t>Bắt đầu với việc chuẩn bị </a:t>
            </a:r>
            <a:r>
              <a:rPr lang="vi-VN" sz="1200" b="0" i="0" kern="1200" smtClean="0">
                <a:solidFill>
                  <a:schemeClr val="tx1"/>
                </a:solidFill>
                <a:effectLst/>
                <a:latin typeface="+mn-lt"/>
                <a:ea typeface="+mn-ea"/>
                <a:cs typeface="+mn-cs"/>
              </a:rPr>
              <a:t>Bộ dữ liệu được gá</a:t>
            </a:r>
            <a:r>
              <a:rPr lang="en-US" sz="1200" b="0" i="0" kern="1200" smtClean="0">
                <a:solidFill>
                  <a:schemeClr val="tx1"/>
                </a:solidFill>
                <a:effectLst/>
                <a:latin typeface="+mn-lt"/>
                <a:ea typeface="+mn-ea"/>
                <a:cs typeface="+mn-cs"/>
              </a:rPr>
              <a:t>n</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nhãn </a:t>
            </a:r>
            <a:r>
              <a:rPr lang="en-US" sz="1200" b="0" i="0" kern="1200" smtClean="0">
                <a:solidFill>
                  <a:schemeClr val="tx1"/>
                </a:solidFill>
                <a:effectLst/>
                <a:latin typeface="+mn-lt"/>
                <a:ea typeface="+mn-ea"/>
                <a:cs typeface="+mn-cs"/>
              </a:rPr>
              <a:t>sử</a:t>
            </a:r>
            <a:r>
              <a:rPr lang="en-US" sz="1200" b="0" i="0" kern="1200" baseline="0" smtClean="0">
                <a:solidFill>
                  <a:schemeClr val="tx1"/>
                </a:solidFill>
                <a:effectLst/>
                <a:latin typeface="+mn-lt"/>
                <a:ea typeface="+mn-ea"/>
                <a:cs typeface="+mn-cs"/>
              </a:rPr>
              <a:t> dụng mô hình </a:t>
            </a:r>
            <a:r>
              <a:rPr lang="en-US" sz="1200" b="0" i="0" kern="1200" smtClean="0">
                <a:solidFill>
                  <a:schemeClr val="tx1"/>
                </a:solidFill>
                <a:effectLst/>
                <a:latin typeface="+mn-lt"/>
                <a:ea typeface="+mn-ea"/>
                <a:cs typeface="+mn-cs"/>
              </a:rPr>
              <a:t>VGG16</a:t>
            </a:r>
            <a:r>
              <a:rPr lang="vi-VN" sz="1200" b="0" i="0" kern="1200" smtClean="0">
                <a:solidFill>
                  <a:schemeClr val="tx1"/>
                </a:solidFill>
                <a:effectLst/>
                <a:latin typeface="+mn-lt"/>
                <a:ea typeface="+mn-ea"/>
                <a:cs typeface="+mn-cs"/>
              </a:rPr>
              <a:t> để đào tạo trên Google Cola</a:t>
            </a:r>
            <a:r>
              <a:rPr lang="en-US" sz="1200" b="0" i="0" kern="1200" smtClean="0">
                <a:solidFill>
                  <a:schemeClr val="tx1"/>
                </a:solidFill>
                <a:effectLst/>
                <a:latin typeface="+mn-lt"/>
                <a:ea typeface="+mn-ea"/>
                <a:cs typeface="+mn-cs"/>
              </a:rPr>
              <a:t>b </a:t>
            </a:r>
            <a:r>
              <a:rPr lang="vi-VN" sz="1200" b="0" i="0" kern="1200" smtClean="0">
                <a:solidFill>
                  <a:schemeClr val="tx1"/>
                </a:solidFill>
                <a:effectLst/>
                <a:latin typeface="+mn-lt"/>
                <a:ea typeface="+mn-ea"/>
                <a:cs typeface="+mn-cs"/>
              </a:rPr>
              <a:t>với mục đích để phân loại </a:t>
            </a:r>
            <a:r>
              <a:rPr lang="en-US" sz="1200" b="0" i="0" kern="1200" smtClean="0">
                <a:solidFill>
                  <a:schemeClr val="tx1"/>
                </a:solidFill>
                <a:effectLst/>
                <a:latin typeface="+mn-lt"/>
                <a:ea typeface="+mn-ea"/>
                <a:cs typeface="+mn-cs"/>
              </a:rPr>
              <a:t>các</a:t>
            </a:r>
            <a:r>
              <a:rPr lang="en-US" sz="1200" b="0" i="0" kern="1200" baseline="0" smtClean="0">
                <a:solidFill>
                  <a:schemeClr val="tx1"/>
                </a:solidFill>
                <a:effectLst/>
                <a:latin typeface="+mn-lt"/>
                <a:ea typeface="+mn-ea"/>
                <a:cs typeface="+mn-cs"/>
              </a:rPr>
              <a:t> nhãn đối tượng</a:t>
            </a:r>
            <a:r>
              <a:rPr lang="en-US" i="0" baseline="0" smtClean="0"/>
              <a:t>, sau đó kiểm tra thu nhỏ mô hình phù hợp và thiết lập dự đoán trên Raspberry Pi.  Camera cùng các cảm biến truyền dữ liệu về cho raspberry xử lý sau đó khối xử lý đưa ra lệnh điều khiển phân loại tới khối động cơ (</a:t>
            </a:r>
            <a:r>
              <a:rPr lang="en-US" i="0" smtClean="0"/>
              <a:t>Dựa</a:t>
            </a:r>
            <a:r>
              <a:rPr lang="en-US" i="0" baseline="0" smtClean="0"/>
              <a:t> trên phần cứng được thiết kế sẵn). Đi cùng đó là việc hiển thị quá trình phân loại  cũng như điều khiển hệ thống trên khối điều khiển.</a:t>
            </a:r>
          </a:p>
          <a:p>
            <a:endParaRPr lang="en-US" baseline="0" smtClean="0"/>
          </a:p>
          <a:p>
            <a:r>
              <a:rPr lang="vi-VN" sz="1200" b="0" i="0" kern="1200" smtClean="0">
                <a:solidFill>
                  <a:schemeClr val="tx1"/>
                </a:solidFill>
                <a:effectLst/>
                <a:latin typeface="+mn-lt"/>
                <a:ea typeface="+mn-ea"/>
                <a:cs typeface="+mn-cs"/>
              </a:rPr>
              <a:t/>
            </a:r>
            <a:br>
              <a:rPr lang="vi-VN" sz="1200" b="0" i="0" kern="1200" smtClean="0">
                <a:solidFill>
                  <a:schemeClr val="tx1"/>
                </a:solidFill>
                <a:effectLst/>
                <a:latin typeface="+mn-lt"/>
                <a:ea typeface="+mn-ea"/>
                <a:cs typeface="+mn-cs"/>
              </a:rPr>
            </a:br>
            <a:r>
              <a:rPr lang="vi-VN" sz="1200" b="0" i="1" kern="1200" smtClean="0">
                <a:solidFill>
                  <a:schemeClr val="tx1"/>
                </a:solidFill>
                <a:effectLst/>
                <a:latin typeface="+mn-lt"/>
                <a:ea typeface="+mn-ea"/>
                <a:cs typeface="+mn-cs"/>
              </a:rPr>
              <a:t>Raspberry Pi truyền hình ảnh của từng đối tượng đi qua trên băng tải và dùng mô hình</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đã được đào tạo trước đó để phân loại, dữ liệu sau đó được gửi về cho arduino điều khiển</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servo chuyển hướng phân loại ứng với từng nhãn khác nhau. Màn hình giám sát được</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sử dụng để theo dõi quá trình hoạt động cùng với số lượng đối tượng đã phân loại.</a:t>
            </a:r>
            <a:r>
              <a:rPr lang="vi-VN" i="1" smtClean="0"/>
              <a:t> </a:t>
            </a:r>
            <a:br>
              <a:rPr lang="vi-VN" i="1" smtClean="0"/>
            </a:br>
            <a:endParaRPr lang="en-US" i="1" baseline="0" smtClean="0"/>
          </a:p>
        </p:txBody>
      </p:sp>
      <p:sp>
        <p:nvSpPr>
          <p:cNvPr id="4" name="Slide Number Placeholder 3"/>
          <p:cNvSpPr>
            <a:spLocks noGrp="1"/>
          </p:cNvSpPr>
          <p:nvPr>
            <p:ph type="sldNum" sz="quarter" idx="10"/>
          </p:nvPr>
        </p:nvSpPr>
        <p:spPr/>
        <p:txBody>
          <a:bodyPr/>
          <a:lstStyle/>
          <a:p>
            <a:fld id="{8CFFE590-0663-4513-80B6-367D7E729E6C}" type="slidenum">
              <a:rPr lang="en-US" smtClean="0"/>
              <a:t>6</a:t>
            </a:fld>
            <a:endParaRPr lang="en-US"/>
          </a:p>
        </p:txBody>
      </p:sp>
    </p:spTree>
    <p:extLst>
      <p:ext uri="{BB962C8B-B14F-4D97-AF65-F5344CB8AC3E}">
        <p14:creationId xmlns:p14="http://schemas.microsoft.com/office/powerpoint/2010/main" val="11745407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smtClean="0"/>
              <a:t>Ở đây là các phần cứng được sử dụng trong đề tài là máy tính nhúng raspberry Pi 4, được dùng để triển khai mô hình đã đào tạo cũng như tiến hành điều khiển phân loại dựa trên kết quả trả về khi tiến hành xử lý ảnh.</a:t>
            </a:r>
          </a:p>
          <a:p>
            <a:endParaRPr lang="en-US" baseline="0" smtClean="0"/>
          </a:p>
          <a:p>
            <a:r>
              <a:rPr lang="en-US" baseline="0" smtClean="0"/>
              <a:t>Và Camera Pi được sử dụng để chụp ảnh đối tượng cũng như truyền video trực tiếp quá trình phân loại lên màn hình website</a:t>
            </a: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7</a:t>
            </a:fld>
            <a:endParaRPr lang="en-US"/>
          </a:p>
        </p:txBody>
      </p:sp>
    </p:spTree>
    <p:extLst>
      <p:ext uri="{BB962C8B-B14F-4D97-AF65-F5344CB8AC3E}">
        <p14:creationId xmlns:p14="http://schemas.microsoft.com/office/powerpoint/2010/main" val="42225886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mtClean="0"/>
              <a:t>Tiếp</a:t>
            </a:r>
            <a:r>
              <a:rPr lang="en-US" baseline="0" smtClean="0"/>
              <a:t> theo: v</a:t>
            </a:r>
            <a:r>
              <a:rPr lang="en-US" smtClean="0"/>
              <a:t>ề phần</a:t>
            </a:r>
            <a:r>
              <a:rPr lang="en-US" baseline="0" smtClean="0"/>
              <a:t> mềm được sử dụng gồm: gg colab với mục đích là để đào tạo mô hình học máy một cách nhanh chóng tiết kiệm thời gian và chi phí khi </a:t>
            </a:r>
            <a:r>
              <a:rPr lang="vi-VN" sz="1200" b="0" i="0" kern="1200" smtClean="0">
                <a:solidFill>
                  <a:schemeClr val="tx1"/>
                </a:solidFill>
                <a:effectLst/>
                <a:latin typeface="+mn-lt"/>
                <a:ea typeface="+mn-ea"/>
                <a:cs typeface="+mn-cs"/>
              </a:rPr>
              <a:t>sử dụng tài nguyên máy tính từ CPU tốc độ cao và cả GPU</a:t>
            </a:r>
            <a:r>
              <a:rPr lang="en-US" sz="1200" b="0" i="0" kern="1200" smtClean="0">
                <a:solidFill>
                  <a:schemeClr val="tx1"/>
                </a:solidFill>
                <a:effectLst/>
                <a:latin typeface="+mn-lt"/>
                <a:ea typeface="+mn-ea"/>
                <a:cs typeface="+mn-cs"/>
              </a:rPr>
              <a:t> mạnh</a:t>
            </a:r>
            <a:r>
              <a:rPr lang="en-US" sz="1200" b="0" i="0" kern="1200" baseline="0" smtClean="0">
                <a:solidFill>
                  <a:schemeClr val="tx1"/>
                </a:solidFill>
                <a:effectLst/>
                <a:latin typeface="+mn-lt"/>
                <a:ea typeface="+mn-ea"/>
                <a:cs typeface="+mn-cs"/>
              </a:rPr>
              <a:t> cho học máy.</a:t>
            </a:r>
            <a:endParaRPr lang="en-US" baseline="0" smtClean="0"/>
          </a:p>
          <a:p>
            <a:endParaRPr lang="en-US" sz="1200" b="0" i="1" kern="120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smtClean="0">
                <a:solidFill>
                  <a:schemeClr val="tx1"/>
                </a:solidFill>
                <a:effectLst/>
                <a:latin typeface="+mn-lt"/>
                <a:ea typeface="+mn-ea"/>
                <a:cs typeface="+mn-cs"/>
              </a:rPr>
              <a:t>Tiếp theo là</a:t>
            </a:r>
            <a:r>
              <a:rPr lang="en-US" sz="1200" b="0" i="0" kern="1200" baseline="0" smtClean="0">
                <a:solidFill>
                  <a:schemeClr val="tx1"/>
                </a:solidFill>
                <a:effectLst/>
                <a:latin typeface="+mn-lt"/>
                <a:ea typeface="+mn-ea"/>
                <a:cs typeface="+mn-cs"/>
              </a:rPr>
              <a:t> </a:t>
            </a:r>
            <a:r>
              <a:rPr lang="en-US" smtClean="0"/>
              <a:t>Tensorflow</a:t>
            </a:r>
            <a:r>
              <a:rPr lang="en-US" baseline="0" smtClean="0"/>
              <a:t> lite được sử dụng trong khoá luận để </a:t>
            </a:r>
            <a:r>
              <a:rPr lang="vi-VN" sz="1200" b="0" i="0" kern="1200" smtClean="0">
                <a:solidFill>
                  <a:schemeClr val="tx1"/>
                </a:solidFill>
                <a:effectLst/>
                <a:latin typeface="+mn-lt"/>
                <a:ea typeface="+mn-ea"/>
                <a:cs typeface="+mn-cs"/>
              </a:rPr>
              <a:t>xây dựng và </a:t>
            </a:r>
            <a:r>
              <a:rPr lang="en-US" sz="1200" b="0" i="0" kern="1200" smtClean="0">
                <a:solidFill>
                  <a:schemeClr val="tx1"/>
                </a:solidFill>
                <a:effectLst/>
                <a:latin typeface="+mn-lt"/>
                <a:ea typeface="+mn-ea"/>
                <a:cs typeface="+mn-cs"/>
              </a:rPr>
              <a:t>tính</a:t>
            </a:r>
            <a:r>
              <a:rPr lang="en-US" sz="1200" b="0" i="0" kern="1200" baseline="0" smtClean="0">
                <a:solidFill>
                  <a:schemeClr val="tx1"/>
                </a:solidFill>
                <a:effectLst/>
                <a:latin typeface="+mn-lt"/>
                <a:ea typeface="+mn-ea"/>
                <a:cs typeface="+mn-cs"/>
              </a:rPr>
              <a:t> toán cho việc </a:t>
            </a:r>
            <a:r>
              <a:rPr lang="vi-VN" sz="1200" b="0" i="0" kern="1200" smtClean="0">
                <a:solidFill>
                  <a:schemeClr val="tx1"/>
                </a:solidFill>
                <a:effectLst/>
                <a:latin typeface="+mn-lt"/>
                <a:ea typeface="+mn-ea"/>
                <a:cs typeface="+mn-cs"/>
              </a:rPr>
              <a:t>đào tạo </a:t>
            </a:r>
            <a:r>
              <a:rPr lang="en-US" sz="1200" b="0" i="0" kern="1200" smtClean="0">
                <a:solidFill>
                  <a:schemeClr val="tx1"/>
                </a:solidFill>
                <a:effectLst/>
                <a:latin typeface="+mn-lt"/>
                <a:ea typeface="+mn-ea"/>
                <a:cs typeface="+mn-cs"/>
              </a:rPr>
              <a:t>cũng</a:t>
            </a:r>
            <a:r>
              <a:rPr lang="en-US" sz="1200" b="0" i="0" kern="1200" baseline="0" smtClean="0">
                <a:solidFill>
                  <a:schemeClr val="tx1"/>
                </a:solidFill>
                <a:effectLst/>
                <a:latin typeface="+mn-lt"/>
                <a:ea typeface="+mn-ea"/>
                <a:cs typeface="+mn-cs"/>
              </a:rPr>
              <a:t> như triển khai</a:t>
            </a:r>
            <a:r>
              <a:rPr lang="vi-VN" sz="1200" b="0" i="0" kern="1200" smtClean="0">
                <a:solidFill>
                  <a:schemeClr val="tx1"/>
                </a:solidFill>
                <a:effectLst/>
                <a:latin typeface="+mn-lt"/>
                <a:ea typeface="+mn-ea"/>
                <a:cs typeface="+mn-cs"/>
              </a:rPr>
              <a:t> mô hình học máy</a:t>
            </a:r>
            <a:r>
              <a:rPr lang="en-US" sz="1200" b="0" i="0" kern="1200" baseline="0" smtClean="0">
                <a:solidFill>
                  <a:schemeClr val="tx1"/>
                </a:solidFill>
                <a:effectLst/>
                <a:latin typeface="+mn-lt"/>
                <a:ea typeface="+mn-ea"/>
                <a:cs typeface="+mn-cs"/>
              </a:rPr>
              <a:t> cho máy tính nhúng một cách phù hợp và tối ưu.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smtClean="0"/>
          </a:p>
          <a:p>
            <a:r>
              <a:rPr lang="en-US" baseline="0" smtClean="0"/>
              <a:t>Và  Flask python framework </a:t>
            </a:r>
            <a:r>
              <a:rPr lang="vi-VN" sz="1200" b="0" i="0" kern="1200" smtClean="0">
                <a:solidFill>
                  <a:schemeClr val="tx1"/>
                </a:solidFill>
                <a:effectLst/>
                <a:latin typeface="+mn-lt"/>
                <a:ea typeface="+mn-ea"/>
                <a:cs typeface="+mn-cs"/>
              </a:rPr>
              <a:t> được sử dụng để xây dựng một giao diện web và xử lý </a:t>
            </a:r>
            <a:r>
              <a:rPr lang="en-US" sz="1200" b="0" i="0" kern="1200" smtClean="0">
                <a:solidFill>
                  <a:schemeClr val="tx1"/>
                </a:solidFill>
                <a:effectLst/>
                <a:latin typeface="+mn-lt"/>
                <a:ea typeface="+mn-ea"/>
                <a:cs typeface="+mn-cs"/>
              </a:rPr>
              <a:t>yêu</a:t>
            </a:r>
            <a:r>
              <a:rPr lang="en-US" sz="1200" b="0" i="0" kern="1200" baseline="0" smtClean="0">
                <a:solidFill>
                  <a:schemeClr val="tx1"/>
                </a:solidFill>
                <a:effectLst/>
                <a:latin typeface="+mn-lt"/>
                <a:ea typeface="+mn-ea"/>
                <a:cs typeface="+mn-cs"/>
              </a:rPr>
              <a:t> cầu và trả về </a:t>
            </a:r>
            <a:r>
              <a:rPr lang="vi-VN" sz="1200" b="0" i="0" kern="1200" smtClean="0">
                <a:solidFill>
                  <a:schemeClr val="tx1"/>
                </a:solidFill>
                <a:effectLst/>
                <a:latin typeface="+mn-lt"/>
                <a:ea typeface="+mn-ea"/>
                <a:cs typeface="+mn-cs"/>
              </a:rPr>
              <a:t>dữ liệu theo thời gian thực cho mục đích giám sát phân loại</a:t>
            </a:r>
            <a:r>
              <a:rPr lang="en-US" sz="1200" b="0" i="0" kern="1200" smtClean="0">
                <a:solidFill>
                  <a:schemeClr val="tx1"/>
                </a:solidFill>
                <a:effectLst/>
                <a:latin typeface="+mn-lt"/>
                <a:ea typeface="+mn-ea"/>
                <a:cs typeface="+mn-cs"/>
              </a:rPr>
              <a:t>.</a:t>
            </a:r>
            <a:endParaRPr lang="en-US" smtClean="0"/>
          </a:p>
          <a:p>
            <a:endParaRPr lang="en-US" baseline="0" smtClean="0"/>
          </a:p>
          <a:p>
            <a:endParaRPr lang="en-US" baseline="0" smtClean="0"/>
          </a:p>
          <a:p>
            <a:endParaRPr lang="en-US" baseline="0" smtClean="0"/>
          </a:p>
          <a:p>
            <a:r>
              <a:rPr lang="vi-VN" sz="1200" b="0" i="0" kern="1200" smtClean="0">
                <a:solidFill>
                  <a:schemeClr val="tx1"/>
                </a:solidFill>
                <a:effectLst/>
                <a:latin typeface="+mn-lt"/>
                <a:ea typeface="+mn-ea"/>
                <a:cs typeface="+mn-cs"/>
              </a:rPr>
              <a:t>Flask còn có ưu điểm: sử dụng linh hoạt, định tuyến dễ dàng, dễ</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mở rộng. Flask có thể xây dựng các ứng dụng web từ đơn giản tới phức tạp. Nó có</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thể xây dựng các ứng dụng web, các API hay một website dựa theo thời gian thực</a:t>
            </a: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
            </a:r>
            <a:br>
              <a:rPr lang="vi-VN" sz="1200" b="0" i="0" kern="1200" smtClean="0">
                <a:solidFill>
                  <a:schemeClr val="tx1"/>
                </a:solidFill>
                <a:effectLst/>
                <a:latin typeface="+mn-lt"/>
                <a:ea typeface="+mn-ea"/>
                <a:cs typeface="+mn-cs"/>
              </a:rPr>
            </a:br>
            <a:endParaRPr lang="en-US" sz="1200" b="0" i="0" kern="1200" smtClean="0">
              <a:solidFill>
                <a:schemeClr val="tx1"/>
              </a:solidFill>
              <a:effectLst/>
              <a:latin typeface="+mn-lt"/>
              <a:ea typeface="+mn-ea"/>
              <a:cs typeface="+mn-cs"/>
            </a:endParaRPr>
          </a:p>
          <a:p>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b="0" i="1" kern="1200" smtClean="0">
                <a:solidFill>
                  <a:schemeClr val="tx1"/>
                </a:solidFill>
                <a:effectLst/>
                <a:latin typeface="+mn-lt"/>
                <a:ea typeface="+mn-ea"/>
                <a:cs typeface="+mn-cs"/>
              </a:rPr>
              <a:t>không cần yêu cầu cài đặt hay cấu</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hình máy tính, mọi thứ có thể chạy thông qua trình duyệt, bạn có thể sử dụng tài nguyên</a:t>
            </a:r>
            <a:r>
              <a:rPr lang="en-US" sz="1200" b="0" i="1" kern="1200" baseline="0" smtClean="0">
                <a:solidFill>
                  <a:schemeClr val="tx1"/>
                </a:solidFill>
                <a:effectLst/>
                <a:latin typeface="+mn-lt"/>
                <a:ea typeface="+mn-ea"/>
                <a:cs typeface="+mn-cs"/>
              </a:rPr>
              <a:t> </a:t>
            </a:r>
            <a:r>
              <a:rPr lang="vi-VN" sz="1200" b="0" i="1" kern="1200" smtClean="0">
                <a:solidFill>
                  <a:schemeClr val="tx1"/>
                </a:solidFill>
                <a:effectLst/>
                <a:latin typeface="+mn-lt"/>
                <a:ea typeface="+mn-ea"/>
                <a:cs typeface="+mn-cs"/>
              </a:rPr>
              <a:t>máy tính từ CPU tốc độ cao và cả GPUs và cả TPUs đều được cung cấp cho bạn.</a:t>
            </a:r>
            <a:r>
              <a:rPr lang="vi-VN" i="1" smtClean="0"/>
              <a:t> </a:t>
            </a:r>
            <a:endParaRPr lang="en-US" i="1"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mtClean="0"/>
              <a:t/>
            </a:r>
            <a:br>
              <a:rPr lang="vi-VN" smtClean="0"/>
            </a:br>
            <a:r>
              <a:rPr lang="en-US" sz="1200" baseline="0" smtClean="0"/>
              <a:t>Mô hình học máy được thu nhỏ để sử dujgn vớ Tflite cho rasp</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smtClean="0"/>
              <a:t>Dữ liệu kiểm thử đc đưa vào mô hình học máy đã thu nhỏ</a:t>
            </a:r>
            <a:endParaRPr lang="en-US" sz="1200" smtClean="0"/>
          </a:p>
          <a:p>
            <a:r>
              <a:rPr lang="vi-VN" sz="1200" b="0" i="0" kern="1200" smtClean="0">
                <a:solidFill>
                  <a:schemeClr val="tx1"/>
                </a:solidFill>
                <a:effectLst/>
                <a:latin typeface="+mn-lt"/>
                <a:ea typeface="+mn-ea"/>
                <a:cs typeface="+mn-cs"/>
              </a:rPr>
              <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khả năng thực thi nhanh chóng, giúp lặp lại mô hình ngay lập tức và gỡ</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lỗi dễ dàng.</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Kiến trúc Tensorflow hoạt động </a:t>
            </a:r>
            <a:r>
              <a:rPr lang="en-US" sz="1200" b="0" i="0" kern="1200" smtClean="0">
                <a:solidFill>
                  <a:schemeClr val="tx1"/>
                </a:solidFill>
                <a:effectLst/>
                <a:latin typeface="+mn-lt"/>
                <a:ea typeface="+mn-ea"/>
                <a:cs typeface="+mn-cs"/>
              </a:rPr>
              <a:t>theo</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3 phần:</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Tiền xử lý dữ liệu</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 Xây dựng hình</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Đào tạo và mô hình hoá.</a:t>
            </a:r>
            <a:r>
              <a:rPr lang="vi-VN" smtClean="0"/>
              <a:t> </a:t>
            </a:r>
            <a:br>
              <a:rPr lang="vi-VN" smtClean="0"/>
            </a:br>
            <a:endParaRPr lang="en-US" baseline="0" smtClean="0"/>
          </a:p>
          <a:p>
            <a:r>
              <a:rPr lang="vi-VN" smtClean="0"/>
              <a:t/>
            </a:r>
            <a:br>
              <a:rPr lang="vi-VN" smtClean="0"/>
            </a:b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8</a:t>
            </a:fld>
            <a:endParaRPr lang="en-US"/>
          </a:p>
        </p:txBody>
      </p:sp>
    </p:spTree>
    <p:extLst>
      <p:ext uri="{BB962C8B-B14F-4D97-AF65-F5344CB8AC3E}">
        <p14:creationId xmlns:p14="http://schemas.microsoft.com/office/powerpoint/2010/main" val="20445097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mtClean="0"/>
              <a:t>Tiếp</a:t>
            </a:r>
            <a:r>
              <a:rPr lang="en-US" baseline="0" smtClean="0"/>
              <a:t> theo là thuật toán đc sử dụng để đào tạo mô hình. </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smtClean="0"/>
              <a:t>Ở đây em sử dụng mô hình VGG16 dựa trên CNN.</a:t>
            </a:r>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r>
              <a:rPr lang="en-US" baseline="0" smtClean="0"/>
              <a:t>VGG16 đc phát triển 2014 là một biến thể sâu hơn nhưng lại đơn giản hơn so với kiến trúc convolution thường đc thấy ở CNN, </a:t>
            </a:r>
            <a:r>
              <a:rPr lang="vi-VN" sz="1200" b="0" i="0" kern="1200" smtClean="0">
                <a:solidFill>
                  <a:schemeClr val="tx1"/>
                </a:solidFill>
                <a:effectLst/>
                <a:latin typeface="+mn-lt"/>
                <a:ea typeface="+mn-ea"/>
                <a:cs typeface="+mn-cs"/>
              </a:rPr>
              <a:t>Nó là một kiến trúc đơn giản, chỉ sử dụng các khối bao gồm số lượng lớp</a:t>
            </a:r>
            <a:r>
              <a:rPr lang="en-US" sz="1200" b="0" i="0" kern="1200" smtClean="0">
                <a:solidFill>
                  <a:schemeClr val="tx1"/>
                </a:solidFill>
                <a:effectLst/>
                <a:latin typeface="+mn-lt"/>
                <a:ea typeface="+mn-ea"/>
                <a:cs typeface="+mn-cs"/>
              </a:rPr>
              <a:t> tích</a:t>
            </a:r>
            <a:r>
              <a:rPr lang="vi-VN" sz="1200" b="0" i="0" kern="1200" smtClean="0">
                <a:solidFill>
                  <a:schemeClr val="tx1"/>
                </a:solidFill>
                <a:effectLst/>
                <a:latin typeface="+mn-lt"/>
                <a:ea typeface="+mn-ea"/>
                <a:cs typeface="+mn-cs"/>
              </a:rPr>
              <a:t> </a:t>
            </a:r>
            <a:r>
              <a:rPr lang="en-US" sz="1200" b="0" i="0" kern="1200" smtClean="0">
                <a:solidFill>
                  <a:schemeClr val="tx1"/>
                </a:solidFill>
                <a:effectLst/>
                <a:latin typeface="+mn-lt"/>
                <a:ea typeface="+mn-ea"/>
                <a:cs typeface="+mn-cs"/>
              </a:rPr>
              <a:t>chập</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tăng dần với các bộ lọc kích thước 3x3.</a:t>
            </a:r>
          </a:p>
          <a:p>
            <a:r>
              <a:rPr lang="vi-VN" smtClean="0"/>
              <a:t/>
            </a:r>
            <a:br>
              <a:rPr lang="vi-VN" smtClean="0"/>
            </a:b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mtClean="0"/>
              <a:t>Lý do chọn</a:t>
            </a:r>
            <a:r>
              <a:rPr lang="en-US" baseline="0" smtClean="0"/>
              <a:t> </a:t>
            </a:r>
            <a:r>
              <a:rPr lang="en-US" smtClean="0"/>
              <a:t>vgg 16 trong việc</a:t>
            </a:r>
            <a:r>
              <a:rPr lang="en-US" baseline="0" smtClean="0"/>
              <a:t> đào tạo mô hình là lợ</a:t>
            </a:r>
            <a:r>
              <a:rPr lang="vi-VN" smtClean="0"/>
              <a:t>i</a:t>
            </a:r>
            <a:r>
              <a:rPr lang="en-US" smtClean="0"/>
              <a:t> ích</a:t>
            </a:r>
            <a:r>
              <a:rPr lang="en-US" baseline="0" smtClean="0"/>
              <a:t> về mặt</a:t>
            </a:r>
            <a:r>
              <a:rPr lang="vi-VN" smtClean="0"/>
              <a:t> thời gian chạy nhanh hơn </a:t>
            </a:r>
            <a:r>
              <a:rPr lang="en-US" smtClean="0"/>
              <a:t>, </a:t>
            </a:r>
            <a:r>
              <a:rPr lang="vi-VN" sz="1200" b="0" i="0" kern="1200" smtClean="0">
                <a:solidFill>
                  <a:schemeClr val="tx1"/>
                </a:solidFill>
                <a:effectLst/>
                <a:latin typeface="+mn-lt"/>
                <a:ea typeface="+mn-ea"/>
                <a:cs typeface="+mn-cs"/>
              </a:rPr>
              <a:t>ít tham số hơn</a:t>
            </a:r>
            <a:r>
              <a:rPr lang="en-US" sz="1200" b="0" i="0" kern="1200" smtClean="0">
                <a:solidFill>
                  <a:schemeClr val="tx1"/>
                </a:solidFill>
                <a:effectLst/>
                <a:latin typeface="+mn-lt"/>
                <a:ea typeface="+mn-ea"/>
                <a:cs typeface="+mn-cs"/>
              </a:rPr>
              <a:t> </a:t>
            </a:r>
            <a:r>
              <a:rPr lang="vi-VN" smtClean="0"/>
              <a:t>và độ chính xác cao và tự động trích</a:t>
            </a:r>
            <a:br>
              <a:rPr lang="vi-VN" smtClean="0"/>
            </a:br>
            <a:r>
              <a:rPr lang="vi-VN" smtClean="0"/>
              <a:t>xuất các tính năng hữu ích</a:t>
            </a:r>
            <a:r>
              <a:rPr lang="en-US" smtClean="0"/>
              <a:t>.</a:t>
            </a:r>
            <a:r>
              <a:rPr lang="en-US" baseline="0" smtClean="0"/>
              <a:t> </a:t>
            </a:r>
          </a:p>
          <a:p>
            <a:pPr marL="0" marR="0" indent="0" algn="l" defTabSz="914400" rtl="0" eaLnBrk="1" fontAlgn="auto" latinLnBrk="0" hangingPunct="1">
              <a:lnSpc>
                <a:spcPct val="100000"/>
              </a:lnSpc>
              <a:spcBef>
                <a:spcPts val="0"/>
              </a:spcBef>
              <a:spcAft>
                <a:spcPts val="0"/>
              </a:spcAft>
              <a:buClrTx/>
              <a:buSzTx/>
              <a:buFontTx/>
              <a:buNone/>
              <a:tabLst/>
              <a:defRPr/>
            </a:pPr>
            <a:r>
              <a:rPr lang="en-US" b="0" i="0" baseline="0" smtClean="0"/>
              <a:t>so với 1 số mạng như lenet alexnet , vgg16 có số lượng tham số lớn hơn và sâu hơn</a:t>
            </a:r>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1" i="1"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baseline="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smtClean="0"/>
          </a:p>
          <a:p>
            <a:r>
              <a:rPr lang="vi-VN" smtClean="0"/>
              <a:t>những lợi ích và sự</a:t>
            </a:r>
            <a:br>
              <a:rPr lang="vi-VN" smtClean="0"/>
            </a:br>
            <a:r>
              <a:rPr lang="vi-VN" smtClean="0"/>
              <a:t>tiện lợi của nó so với các phương pháp khác để giải quyết vấn đề tiết kiệm thời gian</a:t>
            </a:r>
            <a:br>
              <a:rPr lang="vi-VN" smtClean="0"/>
            </a:br>
            <a:r>
              <a:rPr lang="vi-VN" smtClean="0"/>
              <a:t>kiểm tra và phân loại. </a:t>
            </a:r>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smtClean="0">
                <a:latin typeface="Roboto"/>
              </a:rPr>
              <a:t>khoá luận đề xuất phương hướng giải quyết bài toán nhận</a:t>
            </a:r>
            <a:r>
              <a:rPr lang="en-US" sz="1200" smtClean="0">
                <a:latin typeface="Roboto"/>
              </a:rPr>
              <a:t> </a:t>
            </a:r>
            <a:r>
              <a:rPr lang="vi-VN" sz="1200" smtClean="0">
                <a:latin typeface="Roboto"/>
              </a:rPr>
              <a:t>dạng hoa quả như sau</a:t>
            </a:r>
            <a:r>
              <a:rPr lang="vi-VN" sz="1200" i="1" smtClean="0">
                <a:latin typeface="Roboto"/>
              </a:rPr>
              <a:t>:</a:t>
            </a:r>
            <a:r>
              <a:rPr lang="vi-VN" sz="1200" smtClean="0">
                <a:latin typeface="Roboto"/>
              </a:rPr>
              <a:t/>
            </a:r>
            <a:br>
              <a:rPr lang="vi-VN" sz="1200" smtClean="0">
                <a:latin typeface="Roboto"/>
              </a:rPr>
            </a:br>
            <a:r>
              <a:rPr lang="vi-VN" sz="1200" smtClean="0">
                <a:latin typeface="Roboto"/>
              </a:rPr>
              <a:t>1. Cài đặt mạng VGG16.</a:t>
            </a:r>
            <a:br>
              <a:rPr lang="vi-VN" sz="1200" smtClean="0">
                <a:latin typeface="Roboto"/>
              </a:rPr>
            </a:br>
            <a:r>
              <a:rPr lang="vi-VN" sz="1200" smtClean="0">
                <a:latin typeface="Roboto"/>
              </a:rPr>
              <a:t>2. Xây dựng cơ sở dữ liệu ảnh đào tạo cho 3 lớp phân loại đối tượng với ảnh được</a:t>
            </a:r>
            <a:br>
              <a:rPr lang="vi-VN" sz="1200" smtClean="0">
                <a:latin typeface="Roboto"/>
              </a:rPr>
            </a:br>
            <a:r>
              <a:rPr lang="vi-VN" sz="1200" smtClean="0">
                <a:latin typeface="Roboto"/>
              </a:rPr>
              <a:t>chọn lựa theo tiêu chuẩn về kích thước, màu sắc cũng như độ rõ nét, đồng thời</a:t>
            </a:r>
            <a:br>
              <a:rPr lang="vi-VN" sz="1200" smtClean="0">
                <a:latin typeface="Roboto"/>
              </a:rPr>
            </a:br>
            <a:r>
              <a:rPr lang="vi-VN" sz="1200" smtClean="0">
                <a:latin typeface="Roboto"/>
              </a:rPr>
              <a:t>được gán nhãn cẩn thận.</a:t>
            </a:r>
            <a:br>
              <a:rPr lang="vi-VN" sz="1200" smtClean="0">
                <a:latin typeface="Roboto"/>
              </a:rPr>
            </a:br>
            <a:r>
              <a:rPr lang="vi-VN" sz="1200" smtClean="0">
                <a:latin typeface="Roboto"/>
              </a:rPr>
              <a:t>3. Tăng dữ liệu cho bộ ảnh huấn luyện tránh tình trạng overfiting và cải thiện độ</a:t>
            </a:r>
            <a:br>
              <a:rPr lang="vi-VN" sz="1200" smtClean="0">
                <a:latin typeface="Roboto"/>
              </a:rPr>
            </a:br>
            <a:r>
              <a:rPr lang="vi-VN" sz="1200" smtClean="0">
                <a:latin typeface="Roboto"/>
              </a:rPr>
              <a:t>mạnh mẽ của mô hình.</a:t>
            </a:r>
            <a:br>
              <a:rPr lang="vi-VN" sz="1200" smtClean="0">
                <a:latin typeface="Roboto"/>
              </a:rPr>
            </a:br>
            <a:r>
              <a:rPr lang="vi-VN" sz="1200" smtClean="0">
                <a:latin typeface="Roboto"/>
              </a:rPr>
              <a:t>4. Thử nghiệm với mô hình dự đoán để giải quyết và cải thiện lại mô hình</a:t>
            </a:r>
            <a:endParaRPr lang="en-US" sz="1200" smtClean="0">
              <a:latin typeface="Roboto"/>
            </a:endParaRPr>
          </a:p>
          <a:p>
            <a:endParaRPr lang="en-US" smtClean="0"/>
          </a:p>
          <a:p>
            <a:endParaRPr lang="en-US" smtClean="0"/>
          </a:p>
          <a:p>
            <a:r>
              <a:rPr lang="en-US" smtClean="0"/>
              <a:t>Tensorflow</a:t>
            </a:r>
            <a:r>
              <a:rPr lang="en-US" baseline="0" smtClean="0"/>
              <a:t> lite để </a:t>
            </a:r>
            <a:r>
              <a:rPr lang="vi-VN" sz="1200" b="0" i="0" kern="1200" smtClean="0">
                <a:solidFill>
                  <a:schemeClr val="tx1"/>
                </a:solidFill>
                <a:effectLst/>
                <a:latin typeface="+mn-lt"/>
                <a:ea typeface="+mn-ea"/>
                <a:cs typeface="+mn-cs"/>
              </a:rPr>
              <a:t>xây dựng và đào tạo các mô hình học máy bằng cách sử dụng các API cấp cao trực quan</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như Keras với khả năng thực thi nhanh chóng, giúp lặp lại mô hình ngay lập tức và gỡ</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lỗi dễ dàng.</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Kiến trúc Tensorflow hoạt động </a:t>
            </a:r>
            <a:r>
              <a:rPr lang="en-US" sz="1200" b="0" i="0" kern="1200" smtClean="0">
                <a:solidFill>
                  <a:schemeClr val="tx1"/>
                </a:solidFill>
                <a:effectLst/>
                <a:latin typeface="+mn-lt"/>
                <a:ea typeface="+mn-ea"/>
                <a:cs typeface="+mn-cs"/>
              </a:rPr>
              <a:t>theo</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3 phần:</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Tiền xử lý dữ liệu</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 Xây dựng hình</a:t>
            </a:r>
            <a:br>
              <a:rPr lang="vi-VN" sz="1200" b="0" i="0" kern="1200" smtClean="0">
                <a:solidFill>
                  <a:schemeClr val="tx1"/>
                </a:solidFill>
                <a:effectLst/>
                <a:latin typeface="+mn-lt"/>
                <a:ea typeface="+mn-ea"/>
                <a:cs typeface="+mn-cs"/>
              </a:rPr>
            </a:br>
            <a:r>
              <a:rPr lang="en-US" sz="1200" b="0" i="0" kern="1200" smtClean="0">
                <a:solidFill>
                  <a:schemeClr val="tx1"/>
                </a:solidFill>
                <a:effectLst/>
                <a:latin typeface="+mn-lt"/>
                <a:ea typeface="+mn-ea"/>
                <a:cs typeface="+mn-cs"/>
              </a:rPr>
              <a:t>+</a:t>
            </a:r>
            <a:r>
              <a:rPr lang="vi-VN" sz="1200" b="0" i="0" kern="1200" smtClean="0">
                <a:solidFill>
                  <a:schemeClr val="tx1"/>
                </a:solidFill>
                <a:effectLst/>
                <a:latin typeface="+mn-lt"/>
                <a:ea typeface="+mn-ea"/>
                <a:cs typeface="+mn-cs"/>
              </a:rPr>
              <a:t>Đào tạo và mô hình hoá.</a:t>
            </a:r>
            <a:r>
              <a:rPr lang="vi-VN" smtClean="0"/>
              <a:t> </a:t>
            </a:r>
            <a:br>
              <a:rPr lang="vi-VN" smtClean="0"/>
            </a:br>
            <a:endParaRPr lang="en-US" baseline="0" smtClean="0"/>
          </a:p>
          <a:p>
            <a:endParaRPr lang="en-US" baseline="0" smtClean="0"/>
          </a:p>
          <a:p>
            <a:r>
              <a:rPr lang="vi-VN" sz="1200" b="0" i="0" kern="1200" smtClean="0">
                <a:solidFill>
                  <a:schemeClr val="tx1"/>
                </a:solidFill>
                <a:effectLst/>
                <a:latin typeface="+mn-lt"/>
                <a:ea typeface="+mn-ea"/>
                <a:cs typeface="+mn-cs"/>
              </a:rPr>
              <a:t>Flask được sử dụng trong khoá luận để xây dựng một giao diện web và xử lý HTTP</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request, respone dữ liệu theo thời gian thực cho mục đích giám sát phân loại</a:t>
            </a:r>
            <a:r>
              <a:rPr lang="en-US" sz="1200" b="0" i="0" kern="1200" smtClean="0">
                <a:solidFill>
                  <a:schemeClr val="tx1"/>
                </a:solidFill>
                <a:effectLst/>
                <a:latin typeface="+mn-lt"/>
                <a:ea typeface="+mn-ea"/>
                <a:cs typeface="+mn-cs"/>
              </a:rPr>
              <a:t>.</a:t>
            </a:r>
            <a:endParaRPr lang="en-US" smtClean="0"/>
          </a:p>
          <a:p>
            <a:endParaRPr lang="en-US" baseline="0" smtClean="0"/>
          </a:p>
          <a:p>
            <a:r>
              <a:rPr lang="en-US" baseline="0" smtClean="0"/>
              <a:t>Flask python framework </a:t>
            </a:r>
            <a:r>
              <a:rPr lang="vi-VN" sz="1200" b="0" i="0" kern="1200" smtClean="0">
                <a:solidFill>
                  <a:schemeClr val="tx1"/>
                </a:solidFill>
                <a:effectLst/>
                <a:latin typeface="+mn-lt"/>
                <a:ea typeface="+mn-ea"/>
                <a:cs typeface="+mn-cs"/>
              </a:rPr>
              <a:t>là một micro web frameworks được xây dựng bằng ngôn ngữ lập trình</a:t>
            </a:r>
            <a:br>
              <a:rPr lang="vi-VN" sz="1200" b="0" i="0" kern="1200" smtClean="0">
                <a:solidFill>
                  <a:schemeClr val="tx1"/>
                </a:solidFill>
                <a:effectLst/>
                <a:latin typeface="+mn-lt"/>
                <a:ea typeface="+mn-ea"/>
                <a:cs typeface="+mn-cs"/>
              </a:rPr>
            </a:br>
            <a:r>
              <a:rPr lang="vi-VN" sz="1200" b="0" i="0" kern="1200" smtClean="0">
                <a:solidFill>
                  <a:schemeClr val="tx1"/>
                </a:solidFill>
                <a:effectLst/>
                <a:latin typeface="+mn-lt"/>
                <a:ea typeface="+mn-ea"/>
                <a:cs typeface="+mn-cs"/>
              </a:rPr>
              <a:t>Python. Flask có kiến trúc nhỏ, gọn nên thuận tiện khi cấu hình hay tổ chức ứng dụng.</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Mặt khác, Flask còn có ưu điểm: dễ tìm hiểu, sử dụng linh hoạt, định tuyến dễ dàng, dễ</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mở rộng. Flask có thể xây dựng các ứng dụng web từ đơn giản tới phức tạp [9]. Nó có</a:t>
            </a:r>
            <a:r>
              <a:rPr lang="en-US" sz="1200" b="0" i="0" kern="1200" baseline="0" smtClean="0">
                <a:solidFill>
                  <a:schemeClr val="tx1"/>
                </a:solidFill>
                <a:effectLst/>
                <a:latin typeface="+mn-lt"/>
                <a:ea typeface="+mn-ea"/>
                <a:cs typeface="+mn-cs"/>
              </a:rPr>
              <a:t> </a:t>
            </a:r>
            <a:r>
              <a:rPr lang="vi-VN" sz="1200" b="0" i="0" kern="1200" smtClean="0">
                <a:solidFill>
                  <a:schemeClr val="tx1"/>
                </a:solidFill>
                <a:effectLst/>
                <a:latin typeface="+mn-lt"/>
                <a:ea typeface="+mn-ea"/>
                <a:cs typeface="+mn-cs"/>
              </a:rPr>
              <a:t>thể xây dựng các ứng dụng web, các API hay một website dựa theo thời gian thực, blog...</a:t>
            </a:r>
            <a:br>
              <a:rPr lang="vi-VN" sz="1200" b="0" i="0" kern="1200" smtClean="0">
                <a:solidFill>
                  <a:schemeClr val="tx1"/>
                </a:solidFill>
                <a:effectLst/>
                <a:latin typeface="+mn-lt"/>
                <a:ea typeface="+mn-ea"/>
                <a:cs typeface="+mn-cs"/>
              </a:rPr>
            </a:br>
            <a:endParaRPr lang="en-US" sz="1200" b="0" i="0" kern="1200" smtClean="0">
              <a:solidFill>
                <a:schemeClr val="tx1"/>
              </a:solidFill>
              <a:effectLst/>
              <a:latin typeface="+mn-lt"/>
              <a:ea typeface="+mn-ea"/>
              <a:cs typeface="+mn-cs"/>
            </a:endParaRPr>
          </a:p>
          <a:p>
            <a:endParaRPr lang="en-US" smtClean="0"/>
          </a:p>
          <a:p>
            <a:pPr marL="0" marR="0" indent="0" algn="l" defTabSz="914400" rtl="0" eaLnBrk="1" fontAlgn="auto" latinLnBrk="0" hangingPunct="1">
              <a:lnSpc>
                <a:spcPct val="100000"/>
              </a:lnSpc>
              <a:spcBef>
                <a:spcPts val="0"/>
              </a:spcBef>
              <a:spcAft>
                <a:spcPts val="0"/>
              </a:spcAft>
              <a:buClrTx/>
              <a:buSzTx/>
              <a:buFontTx/>
              <a:buNone/>
              <a:tabLst/>
              <a:defRPr/>
            </a:pPr>
            <a:r>
              <a:rPr lang="vi-VN" sz="1200" smtClean="0"/>
              <a:t>Kích thước bộ lọc tối đa là 3 x 3 và kích thước tối thiểu là 1 x 1. Điều này có</a:t>
            </a:r>
            <a:br>
              <a:rPr lang="vi-VN" sz="1200" smtClean="0"/>
            </a:br>
            <a:r>
              <a:rPr lang="vi-VN" sz="1200" smtClean="0"/>
              <a:t>nghĩa là kích thước bộ lọc nhỏ hơn với số lượng lớn hơn được sử dụng, so với kích thước</a:t>
            </a:r>
            <a:br>
              <a:rPr lang="vi-VN" sz="1200" smtClean="0"/>
            </a:br>
            <a:r>
              <a:rPr lang="vi-VN" sz="1200" smtClean="0"/>
              <a:t>bộ lọc lớn hơn và số lượng nhỏ hơn cho AlexNet; điều này dẫn đến ít tham số hơn so</a:t>
            </a:r>
            <a:br>
              <a:rPr lang="vi-VN" sz="1200" smtClean="0"/>
            </a:br>
            <a:r>
              <a:rPr lang="vi-VN" sz="1200" smtClean="0"/>
              <a:t>với AlexNet.</a:t>
            </a:r>
            <a:br>
              <a:rPr lang="vi-VN" sz="1200" smtClean="0"/>
            </a:br>
            <a:r>
              <a:rPr lang="vi-VN" sz="1200" smtClean="0"/>
              <a:t>- Stride chuyển đổi là 1 và là 1 cho lớp tích chập 3 x 3. Tổng hợp tối đa được thực</a:t>
            </a:r>
            <a:br>
              <a:rPr lang="vi-VN" sz="1200" smtClean="0"/>
            </a:br>
            <a:r>
              <a:rPr lang="vi-VN" sz="1200" smtClean="0"/>
              <a:t>hiện trên cửa sổ 2 x 2 với bước đi là 2.</a:t>
            </a:r>
            <a:br>
              <a:rPr lang="vi-VN" sz="1200" smtClean="0"/>
            </a:br>
            <a:r>
              <a:rPr lang="vi-VN" sz="1200" smtClean="0"/>
              <a:t>- Ba hàm kích hoạt ReLU phi tuyến được sử dụng thay vì một hàm duy nhất trong</a:t>
            </a:r>
            <a:br>
              <a:rPr lang="vi-VN" sz="1200" smtClean="0"/>
            </a:br>
            <a:r>
              <a:rPr lang="vi-VN" sz="1200" smtClean="0"/>
              <a:t>mỗi lớp, điều này làm cho hàm quyết định trở nên phân biệt hơn bằng cách giảm vấn đề</a:t>
            </a:r>
            <a:br>
              <a:rPr lang="vi-VN" sz="1200" smtClean="0"/>
            </a:br>
            <a:r>
              <a:rPr lang="vi-VN" sz="1200" smtClean="0"/>
              <a:t>gradient biến mất và cho phép mạng tìm hiểu sâu. Học sâu ở đây có nghĩa là học các</a:t>
            </a:r>
            <a:br>
              <a:rPr lang="vi-VN" sz="1200" smtClean="0"/>
            </a:br>
            <a:r>
              <a:rPr lang="vi-VN" sz="1200" smtClean="0"/>
              <a:t>hình phức tạp, chẳng hạn như cạnh, đặc điểm, ranh giới, v.v.</a:t>
            </a:r>
            <a:br>
              <a:rPr lang="vi-VN" sz="1200" smtClean="0"/>
            </a:br>
            <a:r>
              <a:rPr lang="vi-VN" sz="1200" smtClean="0"/>
              <a:t>- Tổng số tham số là 13</a:t>
            </a:r>
            <a:br>
              <a:rPr lang="vi-VN" sz="1200" smtClean="0"/>
            </a:br>
            <a:r>
              <a:rPr lang="vi-VN" sz="1200" smtClean="0"/>
              <a:t>- 8 triệ</a:t>
            </a:r>
            <a:r>
              <a:rPr lang="en-US" sz="1200" smtClean="0"/>
              <a:t>u</a:t>
            </a:r>
            <a:r>
              <a:rPr lang="vi-VN" sz="1200" smtClean="0"/>
              <a:t> </a:t>
            </a:r>
            <a:br>
              <a:rPr lang="vi-VN" sz="1200" smtClean="0"/>
            </a:br>
            <a:endParaRPr lang="en-US" sz="1200" smtClean="0"/>
          </a:p>
          <a:p>
            <a:r>
              <a:rPr lang="vi-VN" smtClean="0"/>
              <a:t/>
            </a:r>
            <a:br>
              <a:rPr lang="vi-VN" smtClean="0"/>
            </a:br>
            <a:r>
              <a:rPr lang="vi-VN" smtClean="0"/>
              <a:t/>
            </a:r>
            <a:br>
              <a:rPr lang="vi-VN" smtClean="0"/>
            </a:br>
            <a:endParaRPr lang="en-US"/>
          </a:p>
        </p:txBody>
      </p:sp>
      <p:sp>
        <p:nvSpPr>
          <p:cNvPr id="4" name="Slide Number Placeholder 3"/>
          <p:cNvSpPr>
            <a:spLocks noGrp="1"/>
          </p:cNvSpPr>
          <p:nvPr>
            <p:ph type="sldNum" sz="quarter" idx="10"/>
          </p:nvPr>
        </p:nvSpPr>
        <p:spPr/>
        <p:txBody>
          <a:bodyPr/>
          <a:lstStyle/>
          <a:p>
            <a:fld id="{8CFFE590-0663-4513-80B6-367D7E729E6C}" type="slidenum">
              <a:rPr lang="en-US" smtClean="0"/>
              <a:t>9</a:t>
            </a:fld>
            <a:endParaRPr lang="en-US"/>
          </a:p>
        </p:txBody>
      </p:sp>
    </p:spTree>
    <p:extLst>
      <p:ext uri="{BB962C8B-B14F-4D97-AF65-F5344CB8AC3E}">
        <p14:creationId xmlns:p14="http://schemas.microsoft.com/office/powerpoint/2010/main" val="39969150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BBFCE8E-B22E-475C-8E23-08BE88D8CD9F}" type="datetime1">
              <a:rPr lang="en-US" smtClean="0"/>
              <a:t>6/17/2021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1387381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4BCCD69-2014-4792-B6A9-06978AC41485}" type="datetime1">
              <a:rPr lang="en-US" smtClean="0"/>
              <a:t>6/17/2021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2994376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2A32259-4828-45AC-BFC7-35CCCB172926}" type="datetime1">
              <a:rPr lang="en-US" smtClean="0"/>
              <a:t>6/17/2021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4009940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726BEDC-E1A3-4237-AC5E-3EA8E5E461E0}" type="datetime1">
              <a:rPr lang="en-US" smtClean="0"/>
              <a:t>6/17/2021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376149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6EEE40F-B74C-4F95-B9AF-3FB30129EC63}" type="datetime1">
              <a:rPr lang="en-US" smtClean="0"/>
              <a:t>6/17/2021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181753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BE20698-05D3-4886-BE91-EBFA2AD469A5}" type="datetime1">
              <a:rPr lang="en-US" smtClean="0"/>
              <a:t>6/17/2021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24172645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562743E-EC80-46E5-822A-9D77316AA14B}" type="datetime1">
              <a:rPr lang="en-US" smtClean="0"/>
              <a:t>6/17/2021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3584133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6CC6FB-E703-413D-89E8-20223CABA331}" type="datetime1">
              <a:rPr lang="en-US" smtClean="0"/>
              <a:t>6/17/2021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417823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25B731-D134-486F-B0E0-2B0AC6C0A470}" type="datetime1">
              <a:rPr lang="en-US" smtClean="0"/>
              <a:t>6/17/2021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42768079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631081A-9441-40C9-A994-6A8938C32AC6}" type="datetime1">
              <a:rPr lang="en-US" smtClean="0"/>
              <a:t>6/17/2021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4105910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4C6D2BF-180E-4CB2-BD1B-1D27D718863D}" type="datetime1">
              <a:rPr lang="en-US" smtClean="0"/>
              <a:t>6/17/2021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2F25C-3B84-47BC-B82D-BC12DA856CDF}" type="slidenum">
              <a:rPr lang="en-US" smtClean="0"/>
              <a:t>‹#›</a:t>
            </a:fld>
            <a:endParaRPr lang="en-US"/>
          </a:p>
        </p:txBody>
      </p:sp>
    </p:spTree>
    <p:extLst>
      <p:ext uri="{BB962C8B-B14F-4D97-AF65-F5344CB8AC3E}">
        <p14:creationId xmlns:p14="http://schemas.microsoft.com/office/powerpoint/2010/main" val="1199698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007013" y="1992190"/>
            <a:ext cx="10515600" cy="2214050"/>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3037D95-CF07-45E7-99A1-654908334BD9}" type="datetime1">
              <a:rPr lang="en-US" smtClean="0"/>
              <a:t>6/17/2021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719582" y="5964703"/>
            <a:ext cx="803031" cy="756772"/>
          </a:xfrm>
          <a:prstGeom prst="rect">
            <a:avLst/>
          </a:prstGeom>
        </p:spPr>
        <p:txBody>
          <a:bodyPr vert="horz" lIns="91440" tIns="45720" rIns="91440" bIns="45720" rtlCol="0" anchor="ctr"/>
          <a:lstStyle>
            <a:lvl1pPr algn="ctr">
              <a:defRPr sz="3000" b="1">
                <a:solidFill>
                  <a:schemeClr val="tx2"/>
                </a:solidFill>
                <a:latin typeface="Times New Roman" panose="02020603050405020304" pitchFamily="18" charset="0"/>
                <a:cs typeface="Times New Roman" panose="02020603050405020304" pitchFamily="18" charset="0"/>
              </a:defRPr>
            </a:lvl1pPr>
          </a:lstStyle>
          <a:p>
            <a:r>
              <a:rPr lang="en-US" dirty="0" smtClean="0"/>
              <a:t>1</a:t>
            </a:r>
            <a:endParaRPr lang="en-US" dirty="0"/>
          </a:p>
        </p:txBody>
      </p:sp>
    </p:spTree>
    <p:extLst>
      <p:ext uri="{BB962C8B-B14F-4D97-AF65-F5344CB8AC3E}">
        <p14:creationId xmlns:p14="http://schemas.microsoft.com/office/powerpoint/2010/main" val="12056373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07013" y="1318229"/>
            <a:ext cx="10515600" cy="1325563"/>
          </a:xfrm>
        </p:spPr>
        <p:txBody>
          <a:bodyPr/>
          <a:lstStyle/>
          <a:p>
            <a:pPr algn="ctr"/>
            <a:r>
              <a:rPr lang="en-US" b="1" dirty="0">
                <a:latin typeface="Roboto"/>
                <a:ea typeface="Tahoma" panose="020B0604030504040204" pitchFamily="34" charset="0"/>
                <a:cs typeface="Times New Roman" panose="02020603050405020304" pitchFamily="18" charset="0"/>
              </a:rPr>
              <a:t>ỨNG DỤNG XỬ LÝ ẢNH TRONG </a:t>
            </a:r>
            <a:r>
              <a:rPr lang="en-US" b="1" dirty="0" smtClean="0">
                <a:latin typeface="Roboto"/>
                <a:ea typeface="Tahoma" panose="020B0604030504040204" pitchFamily="34" charset="0"/>
                <a:cs typeface="Times New Roman" panose="02020603050405020304" pitchFamily="18" charset="0"/>
              </a:rPr>
              <a:t/>
            </a:r>
            <a:br>
              <a:rPr lang="en-US" b="1" dirty="0" smtClean="0">
                <a:latin typeface="Roboto"/>
                <a:ea typeface="Tahoma" panose="020B0604030504040204" pitchFamily="34" charset="0"/>
                <a:cs typeface="Times New Roman" panose="02020603050405020304" pitchFamily="18" charset="0"/>
              </a:rPr>
            </a:br>
            <a:r>
              <a:rPr lang="en-US" b="1" dirty="0" smtClean="0">
                <a:latin typeface="Roboto"/>
                <a:ea typeface="Tahoma" panose="020B0604030504040204" pitchFamily="34" charset="0"/>
                <a:cs typeface="Times New Roman" panose="02020603050405020304" pitchFamily="18" charset="0"/>
              </a:rPr>
              <a:t>PHÂN </a:t>
            </a:r>
            <a:r>
              <a:rPr lang="en-US" b="1" dirty="0">
                <a:latin typeface="Roboto"/>
                <a:ea typeface="Tahoma" panose="020B0604030504040204" pitchFamily="34" charset="0"/>
                <a:cs typeface="Times New Roman" panose="02020603050405020304" pitchFamily="18" charset="0"/>
              </a:rPr>
              <a:t>LOẠI HOA QUẢ</a:t>
            </a:r>
          </a:p>
        </p:txBody>
      </p:sp>
      <p:sp>
        <p:nvSpPr>
          <p:cNvPr id="4" name="Slide Number Placeholder 3"/>
          <p:cNvSpPr>
            <a:spLocks noGrp="1"/>
          </p:cNvSpPr>
          <p:nvPr>
            <p:ph type="sldNum" sz="quarter" idx="12"/>
          </p:nvPr>
        </p:nvSpPr>
        <p:spPr/>
        <p:txBody>
          <a:bodyPr/>
          <a:lstStyle/>
          <a:p>
            <a:fld id="{EB22F25C-3B84-47BC-B82D-BC12DA856CDF}" type="slidenum">
              <a:rPr lang="en-US" smtClean="0"/>
              <a:t>1</a:t>
            </a:fld>
            <a:endParaRPr lang="en-US"/>
          </a:p>
        </p:txBody>
      </p:sp>
      <p:sp>
        <p:nvSpPr>
          <p:cNvPr id="5" name="Subtitle 2"/>
          <p:cNvSpPr txBox="1">
            <a:spLocks/>
          </p:cNvSpPr>
          <p:nvPr/>
        </p:nvSpPr>
        <p:spPr>
          <a:xfrm>
            <a:off x="7318043" y="4216637"/>
            <a:ext cx="4204570" cy="84863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err="1" smtClean="0">
                <a:latin typeface="Roboto"/>
                <a:cs typeface="Times New Roman" panose="02020603050405020304" pitchFamily="18" charset="0"/>
              </a:rPr>
              <a:t>Sinh</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viên</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Đoàn</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Mạnh</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Cường</a:t>
            </a:r>
            <a:endParaRPr lang="en-US" b="1" dirty="0" smtClean="0">
              <a:latin typeface="Roboto"/>
              <a:cs typeface="Times New Roman" panose="02020603050405020304" pitchFamily="18" charset="0"/>
            </a:endParaRPr>
          </a:p>
          <a:p>
            <a:pPr marL="0" indent="0">
              <a:buNone/>
            </a:pPr>
            <a:r>
              <a:rPr lang="en-US" b="1" dirty="0" smtClean="0">
                <a:latin typeface="Roboto"/>
                <a:cs typeface="Times New Roman" panose="02020603050405020304" pitchFamily="18" charset="0"/>
              </a:rPr>
              <a:t>GVHD</a:t>
            </a:r>
            <a:r>
              <a:rPr lang="en-US" b="1" smtClean="0">
                <a:latin typeface="Roboto"/>
                <a:cs typeface="Times New Roman" panose="02020603050405020304" pitchFamily="18" charset="0"/>
              </a:rPr>
              <a:t>: ThS. </a:t>
            </a:r>
            <a:r>
              <a:rPr lang="en-US" b="1" dirty="0" err="1" smtClean="0">
                <a:latin typeface="Roboto"/>
                <a:cs typeface="Times New Roman" panose="02020603050405020304" pitchFamily="18" charset="0"/>
              </a:rPr>
              <a:t>Phạm</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Đình</a:t>
            </a:r>
            <a:r>
              <a:rPr lang="en-US" b="1" dirty="0" smtClean="0">
                <a:latin typeface="Roboto"/>
                <a:cs typeface="Times New Roman" panose="02020603050405020304" pitchFamily="18" charset="0"/>
              </a:rPr>
              <a:t> </a:t>
            </a:r>
            <a:r>
              <a:rPr lang="en-US" b="1" dirty="0" err="1" smtClean="0">
                <a:latin typeface="Roboto"/>
                <a:cs typeface="Times New Roman" panose="02020603050405020304" pitchFamily="18" charset="0"/>
              </a:rPr>
              <a:t>Tuân</a:t>
            </a:r>
            <a:endParaRPr lang="en-US" b="1" dirty="0">
              <a:latin typeface="Roboto"/>
              <a:cs typeface="Times New Roman" panose="02020603050405020304" pitchFamily="18" charset="0"/>
            </a:endParaRPr>
          </a:p>
        </p:txBody>
      </p:sp>
    </p:spTree>
    <p:extLst>
      <p:ext uri="{BB962C8B-B14F-4D97-AF65-F5344CB8AC3E}">
        <p14:creationId xmlns:p14="http://schemas.microsoft.com/office/powerpoint/2010/main" val="80809653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10</a:t>
            </a:fld>
            <a:endParaRPr lang="en-US"/>
          </a:p>
        </p:txBody>
      </p:sp>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3. </a:t>
            </a:r>
            <a:r>
              <a:rPr lang="en-US" sz="3000" b="1" dirty="0" err="1">
                <a:latin typeface="Roboto"/>
                <a:cs typeface="Times New Roman" panose="02020603050405020304" pitchFamily="18" charset="0"/>
              </a:rPr>
              <a:t>Triển</a:t>
            </a:r>
            <a:r>
              <a:rPr lang="en-US" sz="3000" b="1" dirty="0">
                <a:latin typeface="Roboto"/>
                <a:cs typeface="Times New Roman" panose="02020603050405020304" pitchFamily="18" charset="0"/>
              </a:rPr>
              <a:t> </a:t>
            </a:r>
            <a:r>
              <a:rPr lang="en-US" sz="3000" b="1" dirty="0" err="1">
                <a:latin typeface="Roboto"/>
                <a:cs typeface="Times New Roman" panose="02020603050405020304" pitchFamily="18" charset="0"/>
              </a:rPr>
              <a:t>khai</a:t>
            </a:r>
            <a:r>
              <a:rPr lang="en-US" sz="3000" b="1" dirty="0">
                <a:latin typeface="Roboto"/>
                <a:cs typeface="Times New Roman" panose="02020603050405020304" pitchFamily="18" charset="0"/>
              </a:rPr>
              <a:t> </a:t>
            </a:r>
            <a:r>
              <a:rPr lang="en-US" sz="3000" b="1" err="1">
                <a:latin typeface="Roboto"/>
                <a:cs typeface="Times New Roman" panose="02020603050405020304" pitchFamily="18" charset="0"/>
              </a:rPr>
              <a:t>và</a:t>
            </a:r>
            <a:r>
              <a:rPr lang="en-US" sz="3000" b="1">
                <a:latin typeface="Roboto"/>
                <a:cs typeface="Times New Roman" panose="02020603050405020304" pitchFamily="18" charset="0"/>
              </a:rPr>
              <a:t> </a:t>
            </a:r>
            <a:r>
              <a:rPr lang="en-US" sz="3000" b="1" dirty="0" err="1">
                <a:latin typeface="Roboto"/>
                <a:cs typeface="Times New Roman" panose="02020603050405020304" pitchFamily="18" charset="0"/>
              </a:rPr>
              <a:t>t</a:t>
            </a:r>
            <a:r>
              <a:rPr lang="en-US" sz="3000" b="1" smtClean="0">
                <a:latin typeface="Roboto"/>
                <a:cs typeface="Times New Roman" panose="02020603050405020304" pitchFamily="18" charset="0"/>
              </a:rPr>
              <a:t>hực </a:t>
            </a:r>
            <a:r>
              <a:rPr lang="en-US" sz="3000" b="1" dirty="0" err="1">
                <a:latin typeface="Roboto"/>
                <a:cs typeface="Times New Roman" panose="02020603050405020304" pitchFamily="18" charset="0"/>
              </a:rPr>
              <a:t>nghiệm</a:t>
            </a:r>
            <a:endParaRPr lang="en-US" sz="3000" b="1" dirty="0">
              <a:latin typeface="Roboto"/>
              <a:cs typeface="Times New Roman" panose="02020603050405020304" pitchFamily="18" charset="0"/>
            </a:endParaRPr>
          </a:p>
        </p:txBody>
      </p:sp>
      <p:sp>
        <p:nvSpPr>
          <p:cNvPr id="8" name="Content Placeholder 2"/>
          <p:cNvSpPr>
            <a:spLocks noGrp="1"/>
          </p:cNvSpPr>
          <p:nvPr>
            <p:ph idx="1"/>
          </p:nvPr>
        </p:nvSpPr>
        <p:spPr>
          <a:xfrm>
            <a:off x="973146" y="963799"/>
            <a:ext cx="5559051" cy="2895599"/>
          </a:xfrm>
        </p:spPr>
        <p:txBody>
          <a:bodyPr>
            <a:normAutofit/>
          </a:bodyPr>
          <a:lstStyle/>
          <a:p>
            <a:pPr marL="0" indent="0">
              <a:buNone/>
            </a:pPr>
            <a:endParaRPr lang="en-US" sz="2000" dirty="0" smtClean="0"/>
          </a:p>
          <a:p>
            <a:pPr algn="just"/>
            <a:r>
              <a:rPr lang="en-US" sz="2400" smtClean="0">
                <a:latin typeface="Roboto"/>
                <a:cs typeface="Times New Roman" panose="02020603050405020304" pitchFamily="18" charset="0"/>
              </a:rPr>
              <a:t>Tập </a:t>
            </a:r>
            <a:r>
              <a:rPr lang="en-US" sz="2400" dirty="0" err="1" smtClean="0">
                <a:latin typeface="Roboto"/>
                <a:cs typeface="Times New Roman" panose="02020603050405020304" pitchFamily="18" charset="0"/>
              </a:rPr>
              <a:t>dữ</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liệu</a:t>
            </a:r>
            <a:r>
              <a:rPr lang="en-US" sz="2400" dirty="0" smtClean="0">
                <a:latin typeface="Roboto"/>
                <a:cs typeface="Times New Roman" panose="02020603050405020304" pitchFamily="18" charset="0"/>
              </a:rPr>
              <a:t> </a:t>
            </a:r>
            <a:r>
              <a:rPr lang="en-US" sz="2400" err="1" smtClean="0">
                <a:latin typeface="Roboto"/>
                <a:cs typeface="Times New Roman" panose="02020603050405020304" pitchFamily="18" charset="0"/>
              </a:rPr>
              <a:t>có</a:t>
            </a:r>
            <a:r>
              <a:rPr lang="en-US" sz="2400" smtClean="0">
                <a:latin typeface="Roboto"/>
                <a:cs typeface="Times New Roman" panose="02020603050405020304" pitchFamily="18" charset="0"/>
              </a:rPr>
              <a:t> gần </a:t>
            </a:r>
            <a:r>
              <a:rPr lang="en-US" sz="2400" dirty="0" smtClean="0">
                <a:latin typeface="Roboto"/>
                <a:cs typeface="Times New Roman" panose="02020603050405020304" pitchFamily="18" charset="0"/>
              </a:rPr>
              <a:t>3000 </a:t>
            </a:r>
            <a:r>
              <a:rPr lang="en-US" sz="2400" dirty="0" err="1" smtClean="0">
                <a:latin typeface="Roboto"/>
                <a:cs typeface="Times New Roman" panose="02020603050405020304" pitchFamily="18" charset="0"/>
              </a:rPr>
              <a:t>ảnh</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bao</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gồm</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dữ</a:t>
            </a:r>
            <a:r>
              <a:rPr lang="en-US" sz="2400" dirty="0">
                <a:latin typeface="Roboto"/>
                <a:cs typeface="Times New Roman" panose="02020603050405020304" pitchFamily="18" charset="0"/>
              </a:rPr>
              <a:t> </a:t>
            </a:r>
            <a:r>
              <a:rPr lang="en-US" sz="2400" dirty="0" err="1" smtClean="0">
                <a:latin typeface="Roboto"/>
                <a:cs typeface="Times New Roman" panose="02020603050405020304" pitchFamily="18" charset="0"/>
              </a:rPr>
              <a:t>liệu</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đào</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tạo</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và</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dữ</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liệu</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kiểm</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thử</a:t>
            </a:r>
            <a:r>
              <a:rPr lang="en-US" sz="2400" smtClean="0">
                <a:latin typeface="Roboto"/>
                <a:cs typeface="Times New Roman" panose="02020603050405020304" pitchFamily="18" charset="0"/>
              </a:rPr>
              <a:t>. </a:t>
            </a:r>
          </a:p>
          <a:p>
            <a:pPr marL="0" indent="0" algn="just">
              <a:buNone/>
            </a:pPr>
            <a:endParaRPr lang="en-US" sz="2400">
              <a:latin typeface="Roboto"/>
              <a:cs typeface="Times New Roman" panose="02020603050405020304" pitchFamily="18" charset="0"/>
            </a:endParaRPr>
          </a:p>
          <a:p>
            <a:pPr algn="just"/>
            <a:r>
              <a:rPr lang="en-US" sz="2400" smtClean="0">
                <a:latin typeface="Roboto"/>
                <a:cs typeface="Times New Roman" panose="02020603050405020304" pitchFamily="18" charset="0"/>
              </a:rPr>
              <a:t>Để </a:t>
            </a:r>
            <a:r>
              <a:rPr lang="en-US" sz="2400" dirty="0" err="1">
                <a:latin typeface="Roboto"/>
                <a:cs typeface="Times New Roman" panose="02020603050405020304" pitchFamily="18" charset="0"/>
              </a:rPr>
              <a:t>tránh</a:t>
            </a:r>
            <a:r>
              <a:rPr lang="en-US" sz="2400" dirty="0">
                <a:latin typeface="Roboto"/>
                <a:cs typeface="Times New Roman" panose="02020603050405020304" pitchFamily="18" charset="0"/>
              </a:rPr>
              <a:t> </a:t>
            </a:r>
            <a:r>
              <a:rPr lang="en-US" sz="2400" dirty="0" err="1" smtClean="0">
                <a:latin typeface="Roboto"/>
                <a:cs typeface="Times New Roman" panose="02020603050405020304" pitchFamily="18" charset="0"/>
              </a:rPr>
              <a:t>bị</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overfiting</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cần</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áp</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dụng</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tăng</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dữ</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liệu</a:t>
            </a:r>
            <a:r>
              <a:rPr lang="en-US" sz="2400" dirty="0" smtClean="0">
                <a:latin typeface="Roboto"/>
                <a:cs typeface="Times New Roman" panose="02020603050405020304" pitchFamily="18" charset="0"/>
              </a:rPr>
              <a:t>.</a:t>
            </a:r>
          </a:p>
          <a:p>
            <a:pPr marL="0" indent="0">
              <a:buNone/>
            </a:pPr>
            <a:r>
              <a:rPr lang="en-US" sz="2000" dirty="0" smtClean="0"/>
              <a:t> </a:t>
            </a:r>
            <a:endParaRPr lang="en-US" sz="2000" dirty="0"/>
          </a:p>
          <a:p>
            <a:pPr marL="0" indent="0">
              <a:buNone/>
            </a:pPr>
            <a:endParaRPr lang="en-US" sz="2000" dirty="0"/>
          </a:p>
          <a:p>
            <a:pPr marL="0" indent="0">
              <a:buNone/>
            </a:pPr>
            <a:endParaRPr lang="en-US" sz="2000" dirty="0"/>
          </a:p>
        </p:txBody>
      </p:sp>
      <p:pic>
        <p:nvPicPr>
          <p:cNvPr id="9" name="Picture 8"/>
          <p:cNvPicPr>
            <a:picLocks noChangeAspect="1"/>
          </p:cNvPicPr>
          <p:nvPr/>
        </p:nvPicPr>
        <p:blipFill>
          <a:blip r:embed="rId3"/>
          <a:stretch>
            <a:fillRect/>
          </a:stretch>
        </p:blipFill>
        <p:spPr>
          <a:xfrm>
            <a:off x="973147" y="3865657"/>
            <a:ext cx="1853017" cy="1389762"/>
          </a:xfrm>
          <a:prstGeom prst="rect">
            <a:avLst/>
          </a:prstGeom>
        </p:spPr>
      </p:pic>
      <p:pic>
        <p:nvPicPr>
          <p:cNvPr id="10" name="Picture 9"/>
          <p:cNvPicPr>
            <a:picLocks noChangeAspect="1"/>
          </p:cNvPicPr>
          <p:nvPr/>
        </p:nvPicPr>
        <p:blipFill>
          <a:blip r:embed="rId4"/>
          <a:stretch>
            <a:fillRect/>
          </a:stretch>
        </p:blipFill>
        <p:spPr>
          <a:xfrm>
            <a:off x="2826164" y="3865657"/>
            <a:ext cx="1853017" cy="1383503"/>
          </a:xfrm>
          <a:prstGeom prst="rect">
            <a:avLst/>
          </a:prstGeom>
        </p:spPr>
      </p:pic>
      <p:pic>
        <p:nvPicPr>
          <p:cNvPr id="15" name="Picture 14"/>
          <p:cNvPicPr>
            <a:picLocks noChangeAspect="1"/>
          </p:cNvPicPr>
          <p:nvPr/>
        </p:nvPicPr>
        <p:blipFill>
          <a:blip r:embed="rId5"/>
          <a:stretch>
            <a:fillRect/>
          </a:stretch>
        </p:blipFill>
        <p:spPr>
          <a:xfrm>
            <a:off x="4679181" y="3826660"/>
            <a:ext cx="1673994" cy="1422500"/>
          </a:xfrm>
          <a:prstGeom prst="rect">
            <a:avLst/>
          </a:prstGeom>
        </p:spPr>
      </p:pic>
      <p:sp>
        <p:nvSpPr>
          <p:cNvPr id="2" name="TextBox 1"/>
          <p:cNvSpPr txBox="1"/>
          <p:nvPr/>
        </p:nvSpPr>
        <p:spPr>
          <a:xfrm>
            <a:off x="3087456" y="5372100"/>
            <a:ext cx="1330429" cy="369332"/>
          </a:xfrm>
          <a:prstGeom prst="rect">
            <a:avLst/>
          </a:prstGeom>
          <a:noFill/>
        </p:spPr>
        <p:txBody>
          <a:bodyPr wrap="none" rtlCol="0">
            <a:spAutoFit/>
          </a:bodyPr>
          <a:lstStyle/>
          <a:p>
            <a:r>
              <a:rPr lang="en-US" smtClean="0"/>
              <a:t>Tăng dữ liệu</a:t>
            </a:r>
            <a:endParaRPr lang="en-US"/>
          </a:p>
        </p:txBody>
      </p:sp>
      <p:pic>
        <p:nvPicPr>
          <p:cNvPr id="11" name="Picture 10"/>
          <p:cNvPicPr/>
          <p:nvPr/>
        </p:nvPicPr>
        <p:blipFill>
          <a:blip r:embed="rId6">
            <a:extLst>
              <a:ext uri="{28A0092B-C50C-407E-A947-70E740481C1C}">
                <a14:useLocalDpi xmlns:a14="http://schemas.microsoft.com/office/drawing/2010/main" val="0"/>
              </a:ext>
            </a:extLst>
          </a:blip>
          <a:stretch>
            <a:fillRect/>
          </a:stretch>
        </p:blipFill>
        <p:spPr>
          <a:xfrm>
            <a:off x="7705167" y="10848"/>
            <a:ext cx="3648631" cy="2916771"/>
          </a:xfrm>
          <a:prstGeom prst="rect">
            <a:avLst/>
          </a:prstGeom>
        </p:spPr>
      </p:pic>
      <p:pic>
        <p:nvPicPr>
          <p:cNvPr id="12" name="Picture 11"/>
          <p:cNvPicPr/>
          <p:nvPr/>
        </p:nvPicPr>
        <p:blipFill>
          <a:blip r:embed="rId7">
            <a:extLst>
              <a:ext uri="{28A0092B-C50C-407E-A947-70E740481C1C}">
                <a14:useLocalDpi xmlns:a14="http://schemas.microsoft.com/office/drawing/2010/main" val="0"/>
              </a:ext>
            </a:extLst>
          </a:blip>
          <a:stretch>
            <a:fillRect/>
          </a:stretch>
        </p:blipFill>
        <p:spPr>
          <a:xfrm>
            <a:off x="7705167" y="2941925"/>
            <a:ext cx="3648631" cy="2863140"/>
          </a:xfrm>
          <a:prstGeom prst="rect">
            <a:avLst/>
          </a:prstGeom>
        </p:spPr>
      </p:pic>
    </p:spTree>
    <p:extLst>
      <p:ext uri="{BB962C8B-B14F-4D97-AF65-F5344CB8AC3E}">
        <p14:creationId xmlns:p14="http://schemas.microsoft.com/office/powerpoint/2010/main" val="909417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11</a:t>
            </a:fld>
            <a:endParaRPr lang="en-US"/>
          </a:p>
        </p:txBody>
      </p:sp>
      <p:sp>
        <p:nvSpPr>
          <p:cNvPr id="28" name="TextBox 27"/>
          <p:cNvSpPr txBox="1"/>
          <p:nvPr/>
        </p:nvSpPr>
        <p:spPr>
          <a:xfrm>
            <a:off x="5106214" y="5189000"/>
            <a:ext cx="2643672" cy="369332"/>
          </a:xfrm>
          <a:prstGeom prst="rect">
            <a:avLst/>
          </a:prstGeom>
          <a:noFill/>
        </p:spPr>
        <p:txBody>
          <a:bodyPr wrap="none" rtlCol="0">
            <a:spAutoFit/>
          </a:bodyPr>
          <a:lstStyle/>
          <a:p>
            <a:r>
              <a:rPr lang="en-US" smtClean="0">
                <a:latin typeface="Roboto"/>
              </a:rPr>
              <a:t>Sơ đồ triển khai đào tạo</a:t>
            </a:r>
            <a:endParaRPr lang="en-US" dirty="0">
              <a:latin typeface="Roboto"/>
            </a:endParaRPr>
          </a:p>
        </p:txBody>
      </p:sp>
      <p:sp>
        <p:nvSpPr>
          <p:cNvPr id="4" name="Rounded Rectangle 3"/>
          <p:cNvSpPr/>
          <p:nvPr/>
        </p:nvSpPr>
        <p:spPr>
          <a:xfrm>
            <a:off x="1375748" y="1570285"/>
            <a:ext cx="9517906" cy="1511076"/>
          </a:xfrm>
          <a:prstGeom prst="roundRect">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a:endParaRPr>
          </a:p>
        </p:txBody>
      </p:sp>
      <p:sp>
        <p:nvSpPr>
          <p:cNvPr id="23" name="Rounded Rectangle 22"/>
          <p:cNvSpPr/>
          <p:nvPr/>
        </p:nvSpPr>
        <p:spPr>
          <a:xfrm>
            <a:off x="1682556" y="2224333"/>
            <a:ext cx="1487128" cy="52192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solidFill>
                  <a:schemeClr val="tx1"/>
                </a:solidFill>
                <a:latin typeface="Roboto"/>
                <a:cs typeface="Times New Roman" panose="02020603050405020304" pitchFamily="18" charset="0"/>
              </a:rPr>
              <a:t>Dữ</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liệu</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đào</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tạo</a:t>
            </a:r>
            <a:endParaRPr lang="en-US" sz="1400" dirty="0">
              <a:solidFill>
                <a:schemeClr val="tx1"/>
              </a:solidFill>
              <a:latin typeface="Roboto"/>
              <a:cs typeface="Times New Roman" panose="02020603050405020304" pitchFamily="18" charset="0"/>
            </a:endParaRPr>
          </a:p>
        </p:txBody>
      </p:sp>
      <p:sp>
        <p:nvSpPr>
          <p:cNvPr id="24" name="Rounded Rectangle 23"/>
          <p:cNvSpPr/>
          <p:nvPr/>
        </p:nvSpPr>
        <p:spPr>
          <a:xfrm>
            <a:off x="1375748" y="3584886"/>
            <a:ext cx="9517906" cy="1519875"/>
          </a:xfrm>
          <a:prstGeom prst="roundRect">
            <a:avLst/>
          </a:prstGeom>
          <a:solidFill>
            <a:schemeClr val="bg1"/>
          </a:solidFill>
          <a:ln>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a:endParaRPr>
          </a:p>
        </p:txBody>
      </p:sp>
      <p:sp>
        <p:nvSpPr>
          <p:cNvPr id="26" name="TextBox 25"/>
          <p:cNvSpPr txBox="1"/>
          <p:nvPr/>
        </p:nvSpPr>
        <p:spPr>
          <a:xfrm>
            <a:off x="1549820" y="1650679"/>
            <a:ext cx="2120306" cy="369332"/>
          </a:xfrm>
          <a:prstGeom prst="rect">
            <a:avLst/>
          </a:prstGeom>
          <a:noFill/>
        </p:spPr>
        <p:txBody>
          <a:bodyPr wrap="square" rtlCol="0">
            <a:spAutoFit/>
          </a:bodyPr>
          <a:lstStyle/>
          <a:p>
            <a:r>
              <a:rPr lang="en-US" dirty="0" err="1" smtClean="0">
                <a:latin typeface="Roboto"/>
              </a:rPr>
              <a:t>Pha</a:t>
            </a:r>
            <a:r>
              <a:rPr lang="en-US" dirty="0" smtClean="0">
                <a:latin typeface="Roboto"/>
              </a:rPr>
              <a:t> </a:t>
            </a:r>
            <a:r>
              <a:rPr lang="en-US" dirty="0" err="1" smtClean="0">
                <a:latin typeface="Roboto"/>
              </a:rPr>
              <a:t>huấn</a:t>
            </a:r>
            <a:r>
              <a:rPr lang="en-US" dirty="0" smtClean="0">
                <a:latin typeface="Roboto"/>
              </a:rPr>
              <a:t> </a:t>
            </a:r>
            <a:r>
              <a:rPr lang="en-US" dirty="0" err="1" smtClean="0">
                <a:latin typeface="Roboto"/>
              </a:rPr>
              <a:t>huyện</a:t>
            </a:r>
            <a:endParaRPr lang="en-US" dirty="0">
              <a:latin typeface="Roboto"/>
            </a:endParaRPr>
          </a:p>
        </p:txBody>
      </p:sp>
      <p:cxnSp>
        <p:nvCxnSpPr>
          <p:cNvPr id="27" name="Straight Arrow Connector 26"/>
          <p:cNvCxnSpPr/>
          <p:nvPr/>
        </p:nvCxnSpPr>
        <p:spPr>
          <a:xfrm>
            <a:off x="3169684" y="2485295"/>
            <a:ext cx="705464"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29" name="Rounded Rectangle 28"/>
          <p:cNvSpPr/>
          <p:nvPr/>
        </p:nvSpPr>
        <p:spPr>
          <a:xfrm>
            <a:off x="3856397" y="2213698"/>
            <a:ext cx="1487128" cy="52192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a:solidFill>
                  <a:schemeClr val="tx1"/>
                </a:solidFill>
                <a:latin typeface="Roboto"/>
                <a:cs typeface="Times New Roman" panose="02020603050405020304" pitchFamily="18" charset="0"/>
              </a:rPr>
              <a:t>Tập</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dữ</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liệu</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đào</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tạo</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đã</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xử</a:t>
            </a:r>
            <a:r>
              <a:rPr lang="en-US" sz="1400" dirty="0">
                <a:solidFill>
                  <a:schemeClr val="tx1"/>
                </a:solidFill>
                <a:latin typeface="Roboto"/>
                <a:cs typeface="Times New Roman" panose="02020603050405020304" pitchFamily="18" charset="0"/>
              </a:rPr>
              <a:t> </a:t>
            </a:r>
            <a:r>
              <a:rPr lang="en-US" sz="1400" dirty="0" err="1">
                <a:solidFill>
                  <a:schemeClr val="tx1"/>
                </a:solidFill>
                <a:latin typeface="Roboto"/>
                <a:cs typeface="Times New Roman" panose="02020603050405020304" pitchFamily="18" charset="0"/>
              </a:rPr>
              <a:t>lý</a:t>
            </a:r>
            <a:endParaRPr lang="en-US" sz="1400" dirty="0">
              <a:solidFill>
                <a:schemeClr val="tx1"/>
              </a:solidFill>
              <a:latin typeface="Roboto"/>
              <a:cs typeface="Times New Roman" panose="02020603050405020304" pitchFamily="18" charset="0"/>
            </a:endParaRPr>
          </a:p>
        </p:txBody>
      </p:sp>
      <p:cxnSp>
        <p:nvCxnSpPr>
          <p:cNvPr id="33" name="Straight Arrow Connector 32"/>
          <p:cNvCxnSpPr/>
          <p:nvPr/>
        </p:nvCxnSpPr>
        <p:spPr>
          <a:xfrm>
            <a:off x="5343525" y="2470986"/>
            <a:ext cx="632350" cy="3425"/>
          </a:xfrm>
          <a:prstGeom prst="straightConnector1">
            <a:avLst/>
          </a:prstGeom>
          <a:ln w="19050">
            <a:tailEnd type="triangle"/>
          </a:ln>
        </p:spPr>
        <p:style>
          <a:lnRef idx="2">
            <a:schemeClr val="accent5"/>
          </a:lnRef>
          <a:fillRef idx="0">
            <a:schemeClr val="accent5"/>
          </a:fillRef>
          <a:effectRef idx="1">
            <a:schemeClr val="accent5"/>
          </a:effectRef>
          <a:fontRef idx="minor">
            <a:schemeClr val="tx1"/>
          </a:fontRef>
        </p:style>
      </p:cxnSp>
      <p:sp>
        <p:nvSpPr>
          <p:cNvPr id="38" name="Rounded Rectangle 37"/>
          <p:cNvSpPr/>
          <p:nvPr/>
        </p:nvSpPr>
        <p:spPr>
          <a:xfrm>
            <a:off x="5975875" y="2228125"/>
            <a:ext cx="1410928" cy="499922"/>
          </a:xfrm>
          <a:prstGeom prst="roundRect">
            <a:avLst/>
          </a:prstGeom>
          <a:ln>
            <a:solidFill>
              <a:schemeClr val="accent1">
                <a:lumMod val="75000"/>
              </a:schemeClr>
            </a:solidFill>
          </a:ln>
        </p:spPr>
        <p:style>
          <a:lnRef idx="2">
            <a:schemeClr val="accent1"/>
          </a:lnRef>
          <a:fillRef idx="1">
            <a:schemeClr val="lt1"/>
          </a:fillRef>
          <a:effectRef idx="0">
            <a:schemeClr val="accent1"/>
          </a:effectRef>
          <a:fontRef idx="minor">
            <a:schemeClr val="dk1"/>
          </a:fontRef>
        </p:style>
        <p:txBody>
          <a:bodyPr rtlCol="0" anchor="ctr"/>
          <a:lstStyle/>
          <a:p>
            <a:pPr algn="ctr"/>
            <a:r>
              <a:rPr lang="en-US" sz="1400" dirty="0" err="1" smtClean="0">
                <a:solidFill>
                  <a:schemeClr val="tx1"/>
                </a:solidFill>
                <a:latin typeface="Roboto"/>
                <a:cs typeface="Times New Roman" panose="02020603050405020304" pitchFamily="18" charset="0"/>
              </a:rPr>
              <a:t>Mô</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hình</a:t>
            </a:r>
            <a:r>
              <a:rPr lang="en-US" sz="1400" dirty="0" smtClean="0">
                <a:solidFill>
                  <a:schemeClr val="tx1"/>
                </a:solidFill>
                <a:latin typeface="Roboto"/>
                <a:cs typeface="Times New Roman" panose="02020603050405020304" pitchFamily="18" charset="0"/>
              </a:rPr>
              <a:t> </a:t>
            </a:r>
          </a:p>
          <a:p>
            <a:pPr algn="ctr"/>
            <a:r>
              <a:rPr lang="en-US" sz="1400" dirty="0" err="1" smtClean="0">
                <a:solidFill>
                  <a:schemeClr val="tx1"/>
                </a:solidFill>
                <a:latin typeface="Roboto"/>
                <a:cs typeface="Times New Roman" panose="02020603050405020304" pitchFamily="18" charset="0"/>
              </a:rPr>
              <a:t>học</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máy</a:t>
            </a:r>
            <a:endParaRPr lang="en-US" sz="1400" dirty="0">
              <a:solidFill>
                <a:schemeClr val="tx1"/>
              </a:solidFill>
              <a:latin typeface="Roboto"/>
              <a:cs typeface="Times New Roman" panose="02020603050405020304" pitchFamily="18" charset="0"/>
            </a:endParaRPr>
          </a:p>
        </p:txBody>
      </p:sp>
      <p:cxnSp>
        <p:nvCxnSpPr>
          <p:cNvPr id="39" name="Straight Arrow Connector 38"/>
          <p:cNvCxnSpPr/>
          <p:nvPr/>
        </p:nvCxnSpPr>
        <p:spPr>
          <a:xfrm flipH="1">
            <a:off x="6679182" y="2728047"/>
            <a:ext cx="2158" cy="1390257"/>
          </a:xfrm>
          <a:prstGeom prst="straightConnector1">
            <a:avLst/>
          </a:prstGeom>
          <a:ln w="19050">
            <a:prstDash val="sysDash"/>
            <a:headEnd type="none" w="med" len="med"/>
            <a:tailEnd type="arrow" w="med" len="med"/>
          </a:ln>
        </p:spPr>
        <p:style>
          <a:lnRef idx="2">
            <a:schemeClr val="accent5"/>
          </a:lnRef>
          <a:fillRef idx="0">
            <a:schemeClr val="accent5"/>
          </a:fillRef>
          <a:effectRef idx="1">
            <a:schemeClr val="accent5"/>
          </a:effectRef>
          <a:fontRef idx="minor">
            <a:schemeClr val="tx1"/>
          </a:fontRef>
        </p:style>
      </p:cxnSp>
      <p:sp>
        <p:nvSpPr>
          <p:cNvPr id="40" name="TextBox 39"/>
          <p:cNvSpPr txBox="1"/>
          <p:nvPr/>
        </p:nvSpPr>
        <p:spPr>
          <a:xfrm>
            <a:off x="6679182" y="3165334"/>
            <a:ext cx="936475" cy="338554"/>
          </a:xfrm>
          <a:prstGeom prst="rect">
            <a:avLst/>
          </a:prstGeom>
          <a:noFill/>
        </p:spPr>
        <p:txBody>
          <a:bodyPr wrap="none" rtlCol="0">
            <a:spAutoFit/>
          </a:bodyPr>
          <a:lstStyle/>
          <a:p>
            <a:r>
              <a:rPr lang="en-US" sz="1600" dirty="0" smtClean="0">
                <a:latin typeface="Roboto"/>
              </a:rPr>
              <a:t>Thu </a:t>
            </a:r>
            <a:r>
              <a:rPr lang="en-US" sz="1600" dirty="0" err="1" smtClean="0">
                <a:latin typeface="Roboto"/>
              </a:rPr>
              <a:t>nhỏ</a:t>
            </a:r>
            <a:endParaRPr lang="en-US" sz="1600" dirty="0">
              <a:latin typeface="Roboto"/>
            </a:endParaRPr>
          </a:p>
        </p:txBody>
      </p:sp>
      <p:sp>
        <p:nvSpPr>
          <p:cNvPr id="41" name="TextBox 40"/>
          <p:cNvSpPr txBox="1"/>
          <p:nvPr/>
        </p:nvSpPr>
        <p:spPr>
          <a:xfrm>
            <a:off x="1663190" y="3635248"/>
            <a:ext cx="2679511" cy="369332"/>
          </a:xfrm>
          <a:prstGeom prst="rect">
            <a:avLst/>
          </a:prstGeom>
          <a:noFill/>
        </p:spPr>
        <p:txBody>
          <a:bodyPr wrap="square" rtlCol="0">
            <a:spAutoFit/>
          </a:bodyPr>
          <a:lstStyle/>
          <a:p>
            <a:r>
              <a:rPr lang="en-US" dirty="0" err="1" smtClean="0">
                <a:latin typeface="Roboto"/>
              </a:rPr>
              <a:t>Pha</a:t>
            </a:r>
            <a:r>
              <a:rPr lang="en-US" dirty="0" smtClean="0">
                <a:latin typeface="Roboto"/>
              </a:rPr>
              <a:t> </a:t>
            </a:r>
            <a:r>
              <a:rPr lang="en-US" dirty="0" err="1" smtClean="0">
                <a:latin typeface="Roboto"/>
              </a:rPr>
              <a:t>đánh</a:t>
            </a:r>
            <a:r>
              <a:rPr lang="en-US" dirty="0" smtClean="0">
                <a:latin typeface="Roboto"/>
              </a:rPr>
              <a:t> </a:t>
            </a:r>
            <a:r>
              <a:rPr lang="en-US" dirty="0" err="1" smtClean="0">
                <a:latin typeface="Roboto"/>
              </a:rPr>
              <a:t>giá</a:t>
            </a:r>
            <a:r>
              <a:rPr lang="en-US" dirty="0" smtClean="0">
                <a:latin typeface="Roboto"/>
              </a:rPr>
              <a:t>/</a:t>
            </a:r>
            <a:r>
              <a:rPr lang="en-US" dirty="0" err="1" smtClean="0">
                <a:latin typeface="Roboto"/>
              </a:rPr>
              <a:t>kiểm</a:t>
            </a:r>
            <a:r>
              <a:rPr lang="en-US" dirty="0" smtClean="0">
                <a:latin typeface="Roboto"/>
              </a:rPr>
              <a:t> </a:t>
            </a:r>
            <a:r>
              <a:rPr lang="en-US" dirty="0" err="1" smtClean="0">
                <a:latin typeface="Roboto"/>
              </a:rPr>
              <a:t>thử</a:t>
            </a:r>
            <a:r>
              <a:rPr lang="en-US" dirty="0" smtClean="0">
                <a:latin typeface="Roboto"/>
              </a:rPr>
              <a:t> </a:t>
            </a:r>
            <a:endParaRPr lang="en-US" dirty="0">
              <a:latin typeface="Roboto"/>
            </a:endParaRPr>
          </a:p>
        </p:txBody>
      </p:sp>
      <p:sp>
        <p:nvSpPr>
          <p:cNvPr id="42" name="Rounded Rectangle 41"/>
          <p:cNvSpPr/>
          <p:nvPr/>
        </p:nvSpPr>
        <p:spPr>
          <a:xfrm>
            <a:off x="1663191" y="4125980"/>
            <a:ext cx="1487128" cy="52192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solidFill>
                  <a:schemeClr val="tx1"/>
                </a:solidFill>
                <a:latin typeface="Roboto"/>
                <a:cs typeface="Times New Roman" panose="02020603050405020304" pitchFamily="18" charset="0"/>
              </a:rPr>
              <a:t>Dữ</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liệu</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kiểm</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thử</a:t>
            </a:r>
            <a:endParaRPr lang="en-US" sz="1400" dirty="0">
              <a:solidFill>
                <a:schemeClr val="tx1"/>
              </a:solidFill>
              <a:latin typeface="Roboto"/>
              <a:cs typeface="Times New Roman" panose="02020603050405020304" pitchFamily="18" charset="0"/>
            </a:endParaRPr>
          </a:p>
        </p:txBody>
      </p:sp>
      <p:sp>
        <p:nvSpPr>
          <p:cNvPr id="44" name="Rounded Rectangle 43"/>
          <p:cNvSpPr/>
          <p:nvPr/>
        </p:nvSpPr>
        <p:spPr>
          <a:xfrm>
            <a:off x="5975874" y="4118304"/>
            <a:ext cx="1446871" cy="53727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err="1" smtClean="0">
                <a:solidFill>
                  <a:schemeClr val="tx1"/>
                </a:solidFill>
                <a:latin typeface="Roboto"/>
                <a:cs typeface="Times New Roman" panose="02020603050405020304" pitchFamily="18" charset="0"/>
              </a:rPr>
              <a:t>Mô</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hình</a:t>
            </a:r>
            <a:r>
              <a:rPr lang="en-US" sz="1400" dirty="0" smtClean="0">
                <a:solidFill>
                  <a:schemeClr val="tx1"/>
                </a:solidFill>
                <a:latin typeface="Roboto"/>
                <a:cs typeface="Times New Roman" panose="02020603050405020304" pitchFamily="18" charset="0"/>
              </a:rPr>
              <a:t> </a:t>
            </a:r>
          </a:p>
          <a:p>
            <a:pPr algn="ctr"/>
            <a:r>
              <a:rPr lang="en-US" sz="1400" dirty="0" err="1" smtClean="0">
                <a:solidFill>
                  <a:schemeClr val="tx1"/>
                </a:solidFill>
                <a:latin typeface="Roboto"/>
                <a:cs typeface="Times New Roman" panose="02020603050405020304" pitchFamily="18" charset="0"/>
              </a:rPr>
              <a:t>học</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máy</a:t>
            </a:r>
            <a:r>
              <a:rPr lang="en-US" sz="1400" dirty="0" smtClean="0">
                <a:solidFill>
                  <a:schemeClr val="tx1"/>
                </a:solidFill>
                <a:latin typeface="Roboto"/>
                <a:cs typeface="Times New Roman" panose="02020603050405020304" pitchFamily="18" charset="0"/>
              </a:rPr>
              <a:t> </a:t>
            </a:r>
            <a:endParaRPr lang="en-US" sz="1400" dirty="0">
              <a:solidFill>
                <a:schemeClr val="tx1"/>
              </a:solidFill>
              <a:latin typeface="Roboto"/>
              <a:cs typeface="Times New Roman" panose="02020603050405020304" pitchFamily="18" charset="0"/>
            </a:endParaRPr>
          </a:p>
        </p:txBody>
      </p:sp>
      <p:sp>
        <p:nvSpPr>
          <p:cNvPr id="47" name="Rounded Rectangle 46"/>
          <p:cNvSpPr/>
          <p:nvPr/>
        </p:nvSpPr>
        <p:spPr>
          <a:xfrm>
            <a:off x="9015662" y="4133657"/>
            <a:ext cx="1410928" cy="52192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Kết</a:t>
            </a:r>
            <a:r>
              <a:rPr lang="en-US" sz="1400" dirty="0" smtClean="0">
                <a:solidFill>
                  <a:schemeClr val="tx1"/>
                </a:solidFill>
                <a:latin typeface="Roboto"/>
                <a:cs typeface="Times New Roman" panose="02020603050405020304" pitchFamily="18" charset="0"/>
              </a:rPr>
              <a:t> </a:t>
            </a:r>
            <a:r>
              <a:rPr lang="en-US" sz="1400" dirty="0" err="1" smtClean="0">
                <a:solidFill>
                  <a:schemeClr val="tx1"/>
                </a:solidFill>
                <a:latin typeface="Roboto"/>
                <a:cs typeface="Times New Roman" panose="02020603050405020304" pitchFamily="18" charset="0"/>
              </a:rPr>
              <a:t>quả</a:t>
            </a:r>
            <a:endParaRPr lang="en-US" sz="1400" dirty="0">
              <a:solidFill>
                <a:schemeClr val="tx1"/>
              </a:solidFill>
              <a:latin typeface="Roboto"/>
              <a:cs typeface="Times New Roman" panose="02020603050405020304" pitchFamily="18" charset="0"/>
            </a:endParaRPr>
          </a:p>
        </p:txBody>
      </p:sp>
      <p:cxnSp>
        <p:nvCxnSpPr>
          <p:cNvPr id="48" name="Straight Arrow Connector 47"/>
          <p:cNvCxnSpPr>
            <a:endCxn id="44" idx="1"/>
          </p:cNvCxnSpPr>
          <p:nvPr/>
        </p:nvCxnSpPr>
        <p:spPr>
          <a:xfrm>
            <a:off x="3150319" y="4386943"/>
            <a:ext cx="2825555" cy="0"/>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50" name="Straight Arrow Connector 49"/>
          <p:cNvCxnSpPr/>
          <p:nvPr/>
        </p:nvCxnSpPr>
        <p:spPr>
          <a:xfrm>
            <a:off x="7422746" y="4386943"/>
            <a:ext cx="1592916" cy="7677"/>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51"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3. </a:t>
            </a:r>
            <a:r>
              <a:rPr lang="en-US" sz="3000" b="1" dirty="0" err="1">
                <a:latin typeface="Roboto"/>
                <a:cs typeface="Times New Roman" panose="02020603050405020304" pitchFamily="18" charset="0"/>
              </a:rPr>
              <a:t>Triển</a:t>
            </a:r>
            <a:r>
              <a:rPr lang="en-US" sz="3000" b="1" dirty="0">
                <a:latin typeface="Roboto"/>
                <a:cs typeface="Times New Roman" panose="02020603050405020304" pitchFamily="18" charset="0"/>
              </a:rPr>
              <a:t> </a:t>
            </a:r>
            <a:r>
              <a:rPr lang="en-US" sz="3000" b="1" dirty="0" err="1">
                <a:latin typeface="Roboto"/>
                <a:cs typeface="Times New Roman" panose="02020603050405020304" pitchFamily="18" charset="0"/>
              </a:rPr>
              <a:t>khai</a:t>
            </a:r>
            <a:r>
              <a:rPr lang="en-US" sz="3000" b="1" dirty="0">
                <a:latin typeface="Roboto"/>
                <a:cs typeface="Times New Roman" panose="02020603050405020304" pitchFamily="18" charset="0"/>
              </a:rPr>
              <a:t> </a:t>
            </a:r>
            <a:r>
              <a:rPr lang="en-US" sz="3000" b="1" err="1">
                <a:latin typeface="Roboto"/>
                <a:cs typeface="Times New Roman" panose="02020603050405020304" pitchFamily="18" charset="0"/>
              </a:rPr>
              <a:t>và</a:t>
            </a:r>
            <a:r>
              <a:rPr lang="en-US" sz="3000" b="1">
                <a:latin typeface="Roboto"/>
                <a:cs typeface="Times New Roman" panose="02020603050405020304" pitchFamily="18" charset="0"/>
              </a:rPr>
              <a:t> </a:t>
            </a:r>
            <a:r>
              <a:rPr lang="en-US" sz="3000" b="1" dirty="0" err="1">
                <a:latin typeface="Roboto"/>
                <a:cs typeface="Times New Roman" panose="02020603050405020304" pitchFamily="18" charset="0"/>
              </a:rPr>
              <a:t>t</a:t>
            </a:r>
            <a:r>
              <a:rPr lang="en-US" sz="3000" b="1" smtClean="0">
                <a:latin typeface="Roboto"/>
                <a:cs typeface="Times New Roman" panose="02020603050405020304" pitchFamily="18" charset="0"/>
              </a:rPr>
              <a:t>hực </a:t>
            </a:r>
            <a:r>
              <a:rPr lang="en-US" sz="3000" b="1" dirty="0" err="1">
                <a:latin typeface="Roboto"/>
                <a:cs typeface="Times New Roman" panose="02020603050405020304" pitchFamily="18" charset="0"/>
              </a:rPr>
              <a:t>nghiệm</a:t>
            </a:r>
            <a:endParaRPr lang="en-US" sz="3000" b="1" dirty="0">
              <a:latin typeface="Roboto"/>
              <a:cs typeface="Times New Roman" panose="02020603050405020304" pitchFamily="18" charset="0"/>
            </a:endParaRPr>
          </a:p>
        </p:txBody>
      </p:sp>
    </p:spTree>
    <p:extLst>
      <p:ext uri="{BB962C8B-B14F-4D97-AF65-F5344CB8AC3E}">
        <p14:creationId xmlns:p14="http://schemas.microsoft.com/office/powerpoint/2010/main" val="61717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12</a:t>
            </a:fld>
            <a:endParaRPr lang="en-US"/>
          </a:p>
        </p:txBody>
      </p:sp>
      <p:sp>
        <p:nvSpPr>
          <p:cNvPr id="9" name="TextBox 8"/>
          <p:cNvSpPr txBox="1"/>
          <p:nvPr/>
        </p:nvSpPr>
        <p:spPr>
          <a:xfrm>
            <a:off x="6403348" y="5082604"/>
            <a:ext cx="2513830" cy="461665"/>
          </a:xfrm>
          <a:prstGeom prst="rect">
            <a:avLst/>
          </a:prstGeom>
          <a:noFill/>
        </p:spPr>
        <p:txBody>
          <a:bodyPr wrap="none" rtlCol="0">
            <a:spAutoFit/>
          </a:bodyPr>
          <a:lstStyle/>
          <a:p>
            <a:r>
              <a:rPr lang="en-US" sz="2400" dirty="0" err="1" smtClean="0">
                <a:latin typeface="Roboto"/>
                <a:cs typeface="Times New Roman" panose="02020603050405020304" pitchFamily="18" charset="0"/>
              </a:rPr>
              <a:t>Kết</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quả</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đánh</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giá</a:t>
            </a:r>
            <a:endParaRPr lang="en-US" sz="2400" dirty="0">
              <a:latin typeface="Roboto"/>
              <a:cs typeface="Times New Roman" panose="02020603050405020304" pitchFamily="18" charset="0"/>
            </a:endParaRPr>
          </a:p>
        </p:txBody>
      </p:sp>
      <p:pic>
        <p:nvPicPr>
          <p:cNvPr id="11" name="Picture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078340" y="1061766"/>
            <a:ext cx="4499729" cy="3907823"/>
          </a:xfrm>
          <a:prstGeom prst="rect">
            <a:avLst/>
          </a:prstGeom>
        </p:spPr>
      </p:pic>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3. </a:t>
            </a:r>
            <a:r>
              <a:rPr lang="en-US" sz="3000" b="1" dirty="0" err="1">
                <a:latin typeface="Roboto"/>
                <a:cs typeface="Times New Roman" panose="02020603050405020304" pitchFamily="18" charset="0"/>
              </a:rPr>
              <a:t>Triển</a:t>
            </a:r>
            <a:r>
              <a:rPr lang="en-US" sz="3000" b="1" dirty="0">
                <a:latin typeface="Roboto"/>
                <a:cs typeface="Times New Roman" panose="02020603050405020304" pitchFamily="18" charset="0"/>
              </a:rPr>
              <a:t> </a:t>
            </a:r>
            <a:r>
              <a:rPr lang="en-US" sz="3000" b="1" dirty="0" err="1">
                <a:latin typeface="Roboto"/>
                <a:cs typeface="Times New Roman" panose="02020603050405020304" pitchFamily="18" charset="0"/>
              </a:rPr>
              <a:t>khai</a:t>
            </a:r>
            <a:r>
              <a:rPr lang="en-US" sz="3000" b="1" dirty="0">
                <a:latin typeface="Roboto"/>
                <a:cs typeface="Times New Roman" panose="02020603050405020304" pitchFamily="18" charset="0"/>
              </a:rPr>
              <a:t> </a:t>
            </a:r>
            <a:r>
              <a:rPr lang="en-US" sz="3000" b="1" err="1">
                <a:latin typeface="Roboto"/>
                <a:cs typeface="Times New Roman" panose="02020603050405020304" pitchFamily="18" charset="0"/>
              </a:rPr>
              <a:t>và</a:t>
            </a:r>
            <a:r>
              <a:rPr lang="en-US" sz="3000" b="1">
                <a:latin typeface="Roboto"/>
                <a:cs typeface="Times New Roman" panose="02020603050405020304" pitchFamily="18" charset="0"/>
              </a:rPr>
              <a:t> </a:t>
            </a:r>
            <a:r>
              <a:rPr lang="en-US" sz="3000" b="1" dirty="0" err="1">
                <a:latin typeface="Roboto"/>
                <a:cs typeface="Times New Roman" panose="02020603050405020304" pitchFamily="18" charset="0"/>
              </a:rPr>
              <a:t>t</a:t>
            </a:r>
            <a:r>
              <a:rPr lang="en-US" sz="3000" b="1" smtClean="0">
                <a:latin typeface="Roboto"/>
                <a:cs typeface="Times New Roman" panose="02020603050405020304" pitchFamily="18" charset="0"/>
              </a:rPr>
              <a:t>hực </a:t>
            </a:r>
            <a:r>
              <a:rPr lang="en-US" sz="3000" b="1" dirty="0" err="1">
                <a:latin typeface="Roboto"/>
                <a:cs typeface="Times New Roman" panose="02020603050405020304" pitchFamily="18" charset="0"/>
              </a:rPr>
              <a:t>nghiệm</a:t>
            </a:r>
            <a:endParaRPr lang="en-US" sz="3000" b="1" dirty="0">
              <a:latin typeface="Roboto"/>
              <a:cs typeface="Times New Roman" panose="02020603050405020304" pitchFamily="18" charset="0"/>
            </a:endParaRPr>
          </a:p>
        </p:txBody>
      </p:sp>
      <p:graphicFrame>
        <p:nvGraphicFramePr>
          <p:cNvPr id="6" name="Table 5"/>
          <p:cNvGraphicFramePr>
            <a:graphicFrameLocks noGrp="1"/>
          </p:cNvGraphicFramePr>
          <p:nvPr>
            <p:extLst>
              <p:ext uri="{D42A27DB-BD31-4B8C-83A1-F6EECF244321}">
                <p14:modId xmlns:p14="http://schemas.microsoft.com/office/powerpoint/2010/main" val="1381444035"/>
              </p:ext>
            </p:extLst>
          </p:nvPr>
        </p:nvGraphicFramePr>
        <p:xfrm>
          <a:off x="8165692" y="2832797"/>
          <a:ext cx="2447512" cy="365760"/>
        </p:xfrm>
        <a:graphic>
          <a:graphicData uri="http://schemas.openxmlformats.org/drawingml/2006/table">
            <a:tbl>
              <a:tblPr firstRow="1" bandRow="1">
                <a:tableStyleId>{5C22544A-7EE6-4342-B048-85BDC9FD1C3A}</a:tableStyleId>
              </a:tblPr>
              <a:tblGrid>
                <a:gridCol w="1223756">
                  <a:extLst>
                    <a:ext uri="{9D8B030D-6E8A-4147-A177-3AD203B41FA5}">
                      <a16:colId xmlns:a16="http://schemas.microsoft.com/office/drawing/2014/main" val="1323358529"/>
                    </a:ext>
                  </a:extLst>
                </a:gridCol>
                <a:gridCol w="1223756">
                  <a:extLst>
                    <a:ext uri="{9D8B030D-6E8A-4147-A177-3AD203B41FA5}">
                      <a16:colId xmlns:a16="http://schemas.microsoft.com/office/drawing/2014/main" val="2253513966"/>
                    </a:ext>
                  </a:extLst>
                </a:gridCol>
              </a:tblGrid>
              <a:tr h="341562">
                <a:tc>
                  <a:txBody>
                    <a:bodyPr/>
                    <a:lstStyle/>
                    <a:p>
                      <a:pPr algn="ctr"/>
                      <a:r>
                        <a:rPr lang="en-US" b="0" smtClean="0">
                          <a:solidFill>
                            <a:schemeClr val="tx1"/>
                          </a:solidFill>
                          <a:latin typeface="Roboto" panose="020B0604020202020204"/>
                        </a:rPr>
                        <a:t>Accuracy</a:t>
                      </a:r>
                      <a:endParaRPr lang="en-US" b="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r>
                        <a:rPr lang="en-US" b="0" smtClean="0">
                          <a:solidFill>
                            <a:schemeClr val="tx1"/>
                          </a:solidFill>
                          <a:latin typeface="Roboto" panose="020B0604020202020204"/>
                        </a:rPr>
                        <a:t>0.86</a:t>
                      </a:r>
                      <a:endParaRPr lang="en-US" b="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37174525"/>
                  </a:ext>
                </a:extLst>
              </a:tr>
            </a:tbl>
          </a:graphicData>
        </a:graphic>
      </p:graphicFrame>
    </p:spTree>
    <p:extLst>
      <p:ext uri="{BB962C8B-B14F-4D97-AF65-F5344CB8AC3E}">
        <p14:creationId xmlns:p14="http://schemas.microsoft.com/office/powerpoint/2010/main" val="1074695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13</a:t>
            </a:fld>
            <a:endParaRPr lang="en-US"/>
          </a:p>
        </p:txBody>
      </p:sp>
      <p:sp>
        <p:nvSpPr>
          <p:cNvPr id="2" name="TextBox 1"/>
          <p:cNvSpPr txBox="1"/>
          <p:nvPr/>
        </p:nvSpPr>
        <p:spPr>
          <a:xfrm>
            <a:off x="4467160" y="5216622"/>
            <a:ext cx="4068743" cy="477054"/>
          </a:xfrm>
          <a:prstGeom prst="rect">
            <a:avLst/>
          </a:prstGeom>
          <a:noFill/>
        </p:spPr>
        <p:txBody>
          <a:bodyPr wrap="none" rtlCol="0">
            <a:spAutoFit/>
          </a:bodyPr>
          <a:lstStyle/>
          <a:p>
            <a:r>
              <a:rPr lang="en-US" sz="2500" dirty="0" err="1" smtClean="0">
                <a:latin typeface="Roboto"/>
                <a:cs typeface="Times New Roman" panose="02020603050405020304" pitchFamily="18" charset="0"/>
              </a:rPr>
              <a:t>Mô</a:t>
            </a:r>
            <a:r>
              <a:rPr lang="en-US" sz="2500" dirty="0" smtClean="0">
                <a:latin typeface="Roboto"/>
                <a:cs typeface="Times New Roman" panose="02020603050405020304" pitchFamily="18" charset="0"/>
              </a:rPr>
              <a:t> </a:t>
            </a:r>
            <a:r>
              <a:rPr lang="en-US" sz="2500" dirty="0" err="1" smtClean="0">
                <a:latin typeface="Roboto"/>
                <a:cs typeface="Times New Roman" panose="02020603050405020304" pitchFamily="18" charset="0"/>
              </a:rPr>
              <a:t>hình</a:t>
            </a:r>
            <a:r>
              <a:rPr lang="en-US" sz="2500" dirty="0" smtClean="0">
                <a:latin typeface="Roboto"/>
                <a:cs typeface="Times New Roman" panose="02020603050405020304" pitchFamily="18" charset="0"/>
              </a:rPr>
              <a:t> </a:t>
            </a:r>
            <a:r>
              <a:rPr lang="en-US" sz="2500" dirty="0" err="1" smtClean="0">
                <a:latin typeface="Roboto"/>
                <a:cs typeface="Times New Roman" panose="02020603050405020304" pitchFamily="18" charset="0"/>
              </a:rPr>
              <a:t>hệ</a:t>
            </a:r>
            <a:r>
              <a:rPr lang="en-US" sz="2500" dirty="0" smtClean="0">
                <a:latin typeface="Roboto"/>
                <a:cs typeface="Times New Roman" panose="02020603050405020304" pitchFamily="18" charset="0"/>
              </a:rPr>
              <a:t> </a:t>
            </a:r>
            <a:r>
              <a:rPr lang="en-US" sz="2500" dirty="0" err="1" smtClean="0">
                <a:latin typeface="Roboto"/>
                <a:cs typeface="Times New Roman" panose="02020603050405020304" pitchFamily="18" charset="0"/>
              </a:rPr>
              <a:t>thống</a:t>
            </a:r>
            <a:r>
              <a:rPr lang="en-US" sz="2500" dirty="0" smtClean="0">
                <a:latin typeface="Roboto"/>
                <a:cs typeface="Times New Roman" panose="02020603050405020304" pitchFamily="18" charset="0"/>
              </a:rPr>
              <a:t> </a:t>
            </a:r>
            <a:r>
              <a:rPr lang="en-US" sz="2500" dirty="0" err="1" smtClean="0">
                <a:latin typeface="Roboto"/>
                <a:cs typeface="Times New Roman" panose="02020603050405020304" pitchFamily="18" charset="0"/>
              </a:rPr>
              <a:t>phân</a:t>
            </a:r>
            <a:r>
              <a:rPr lang="en-US" sz="2500" dirty="0" smtClean="0">
                <a:latin typeface="Roboto"/>
                <a:cs typeface="Times New Roman" panose="02020603050405020304" pitchFamily="18" charset="0"/>
              </a:rPr>
              <a:t> </a:t>
            </a:r>
            <a:r>
              <a:rPr lang="en-US" sz="2500" dirty="0" err="1" smtClean="0">
                <a:latin typeface="Roboto"/>
                <a:cs typeface="Times New Roman" panose="02020603050405020304" pitchFamily="18" charset="0"/>
              </a:rPr>
              <a:t>loại</a:t>
            </a:r>
            <a:endParaRPr lang="en-US" sz="2500" dirty="0">
              <a:latin typeface="Roboto"/>
              <a:cs typeface="Times New Roman" panose="02020603050405020304" pitchFamily="18" charset="0"/>
            </a:endParaRPr>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733765" y="1038952"/>
            <a:ext cx="7208520" cy="4054792"/>
          </a:xfrm>
          <a:prstGeom prst="rect">
            <a:avLst/>
          </a:prstGeom>
        </p:spPr>
      </p:pic>
      <p:sp>
        <p:nvSpPr>
          <p:cNvPr id="6"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3</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Triển</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khai</a:t>
            </a:r>
            <a:r>
              <a:rPr lang="en-US" sz="3000" b="1" dirty="0" smtClean="0">
                <a:latin typeface="Roboto"/>
                <a:cs typeface="Times New Roman" panose="02020603050405020304" pitchFamily="18" charset="0"/>
              </a:rPr>
              <a:t> </a:t>
            </a:r>
            <a:r>
              <a:rPr lang="en-US" sz="3000" b="1" err="1" smtClean="0">
                <a:latin typeface="Roboto"/>
                <a:cs typeface="Times New Roman" panose="02020603050405020304" pitchFamily="18" charset="0"/>
              </a:rPr>
              <a:t>và</a:t>
            </a:r>
            <a:r>
              <a:rPr lang="en-US" sz="3000" b="1" smtClean="0">
                <a:latin typeface="Roboto"/>
                <a:cs typeface="Times New Roman" panose="02020603050405020304" pitchFamily="18" charset="0"/>
              </a:rPr>
              <a:t> </a:t>
            </a:r>
            <a:r>
              <a:rPr lang="en-US" sz="3000" b="1" dirty="0" err="1">
                <a:latin typeface="Roboto"/>
                <a:cs typeface="Times New Roman" panose="02020603050405020304" pitchFamily="18" charset="0"/>
              </a:rPr>
              <a:t>t</a:t>
            </a:r>
            <a:r>
              <a:rPr lang="en-US" sz="3000" b="1" smtClean="0">
                <a:latin typeface="Roboto"/>
                <a:cs typeface="Times New Roman" panose="02020603050405020304" pitchFamily="18" charset="0"/>
              </a:rPr>
              <a:t>hực </a:t>
            </a:r>
            <a:r>
              <a:rPr lang="en-US" sz="3000" b="1" dirty="0" err="1" smtClean="0">
                <a:latin typeface="Roboto"/>
                <a:cs typeface="Times New Roman" panose="02020603050405020304" pitchFamily="18" charset="0"/>
              </a:rPr>
              <a:t>nghiệm</a:t>
            </a:r>
            <a:endParaRPr lang="en-US" sz="3000" dirty="0">
              <a:latin typeface="Roboto"/>
            </a:endParaRPr>
          </a:p>
        </p:txBody>
      </p:sp>
    </p:spTree>
    <p:extLst>
      <p:ext uri="{BB962C8B-B14F-4D97-AF65-F5344CB8AC3E}">
        <p14:creationId xmlns:p14="http://schemas.microsoft.com/office/powerpoint/2010/main" val="263515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14</a:t>
            </a:fld>
            <a:endParaRPr lang="en-US"/>
          </a:p>
        </p:txBody>
      </p:sp>
      <p:sp>
        <p:nvSpPr>
          <p:cNvPr id="2" name="TextBox 1"/>
          <p:cNvSpPr txBox="1"/>
          <p:nvPr/>
        </p:nvSpPr>
        <p:spPr>
          <a:xfrm>
            <a:off x="2643749" y="5178098"/>
            <a:ext cx="7544309" cy="400110"/>
          </a:xfrm>
          <a:prstGeom prst="rect">
            <a:avLst/>
          </a:prstGeom>
          <a:noFill/>
        </p:spPr>
        <p:txBody>
          <a:bodyPr wrap="none" rtlCol="0">
            <a:spAutoFit/>
          </a:bodyPr>
          <a:lstStyle/>
          <a:p>
            <a:r>
              <a:rPr lang="en-US" sz="2000" b="1" dirty="0" err="1">
                <a:latin typeface="Roboto" panose="020B0604020202020204"/>
                <a:cs typeface="Times New Roman" panose="02020603050405020304" pitchFamily="18" charset="0"/>
              </a:rPr>
              <a:t>Trang</a:t>
            </a:r>
            <a:r>
              <a:rPr lang="en-US" sz="2000" b="1" dirty="0">
                <a:latin typeface="Roboto" panose="020B0604020202020204"/>
                <a:cs typeface="Times New Roman" panose="02020603050405020304" pitchFamily="18" charset="0"/>
              </a:rPr>
              <a:t> web </a:t>
            </a:r>
            <a:r>
              <a:rPr lang="en-US" sz="2000" b="1" dirty="0" err="1">
                <a:latin typeface="Roboto" panose="020B0604020202020204"/>
                <a:cs typeface="Times New Roman" panose="02020603050405020304" pitchFamily="18" charset="0"/>
              </a:rPr>
              <a:t>hiển</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thị</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quá</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trình</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phân</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loại</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và</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điều</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khiển</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băng</a:t>
            </a:r>
            <a:r>
              <a:rPr lang="en-US" sz="2000" b="1" dirty="0">
                <a:latin typeface="Roboto" panose="020B0604020202020204"/>
                <a:cs typeface="Times New Roman" panose="02020603050405020304" pitchFamily="18" charset="0"/>
              </a:rPr>
              <a:t> </a:t>
            </a:r>
            <a:r>
              <a:rPr lang="en-US" sz="2000" b="1" dirty="0" err="1">
                <a:latin typeface="Roboto" panose="020B0604020202020204"/>
                <a:cs typeface="Times New Roman" panose="02020603050405020304" pitchFamily="18" charset="0"/>
              </a:rPr>
              <a:t>tải</a:t>
            </a:r>
            <a:endParaRPr lang="en-US" sz="2000" b="1" dirty="0">
              <a:latin typeface="Roboto" panose="020B0604020202020204"/>
              <a:cs typeface="Times New Roman" panose="02020603050405020304" pitchFamily="18" charset="0"/>
            </a:endParaRP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154" y="1003483"/>
            <a:ext cx="10271058" cy="4164232"/>
          </a:xfrm>
          <a:prstGeom prst="rect">
            <a:avLst/>
          </a:prstGeom>
        </p:spPr>
      </p:pic>
      <p:sp>
        <p:nvSpPr>
          <p:cNvPr id="6"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panose="020B0604020202020204"/>
                <a:cs typeface="Times New Roman" panose="02020603050405020304" pitchFamily="18" charset="0"/>
              </a:rPr>
              <a:t>3</a:t>
            </a:r>
            <a:r>
              <a:rPr lang="en-US" sz="3000" b="1" dirty="0" smtClean="0">
                <a:latin typeface="Roboto" panose="020B0604020202020204"/>
                <a:cs typeface="Times New Roman" panose="02020603050405020304" pitchFamily="18" charset="0"/>
              </a:rPr>
              <a:t>. </a:t>
            </a:r>
            <a:r>
              <a:rPr lang="en-US" sz="3000" b="1" dirty="0" err="1" smtClean="0">
                <a:latin typeface="Roboto" panose="020B0604020202020204"/>
                <a:cs typeface="Times New Roman" panose="02020603050405020304" pitchFamily="18" charset="0"/>
              </a:rPr>
              <a:t>Triển</a:t>
            </a:r>
            <a:r>
              <a:rPr lang="en-US" sz="3000" b="1" dirty="0" smtClean="0">
                <a:latin typeface="Roboto" panose="020B0604020202020204"/>
                <a:cs typeface="Times New Roman" panose="02020603050405020304" pitchFamily="18" charset="0"/>
              </a:rPr>
              <a:t> </a:t>
            </a:r>
            <a:r>
              <a:rPr lang="en-US" sz="3000" b="1" dirty="0" err="1" smtClean="0">
                <a:latin typeface="Roboto" panose="020B0604020202020204"/>
                <a:cs typeface="Times New Roman" panose="02020603050405020304" pitchFamily="18" charset="0"/>
              </a:rPr>
              <a:t>khai</a:t>
            </a:r>
            <a:r>
              <a:rPr lang="en-US" sz="3000" b="1" dirty="0" smtClean="0">
                <a:latin typeface="Roboto" panose="020B0604020202020204"/>
                <a:cs typeface="Times New Roman" panose="02020603050405020304" pitchFamily="18" charset="0"/>
              </a:rPr>
              <a:t> </a:t>
            </a:r>
            <a:r>
              <a:rPr lang="en-US" sz="3000" b="1" err="1" smtClean="0">
                <a:latin typeface="Roboto" panose="020B0604020202020204"/>
                <a:cs typeface="Times New Roman" panose="02020603050405020304" pitchFamily="18" charset="0"/>
              </a:rPr>
              <a:t>và</a:t>
            </a:r>
            <a:r>
              <a:rPr lang="en-US" sz="3000" b="1" smtClean="0">
                <a:latin typeface="Roboto" panose="020B0604020202020204"/>
                <a:cs typeface="Times New Roman" panose="02020603050405020304" pitchFamily="18" charset="0"/>
              </a:rPr>
              <a:t> </a:t>
            </a:r>
            <a:r>
              <a:rPr lang="en-US" sz="3000" b="1" dirty="0" err="1">
                <a:latin typeface="Roboto" panose="020B0604020202020204"/>
                <a:cs typeface="Times New Roman" panose="02020603050405020304" pitchFamily="18" charset="0"/>
              </a:rPr>
              <a:t>t</a:t>
            </a:r>
            <a:r>
              <a:rPr lang="en-US" sz="3000" b="1" smtClean="0">
                <a:latin typeface="Roboto" panose="020B0604020202020204"/>
                <a:cs typeface="Times New Roman" panose="02020603050405020304" pitchFamily="18" charset="0"/>
              </a:rPr>
              <a:t>hực </a:t>
            </a:r>
            <a:r>
              <a:rPr lang="en-US" sz="3000" b="1" dirty="0" err="1" smtClean="0">
                <a:latin typeface="Roboto" panose="020B0604020202020204"/>
                <a:cs typeface="Times New Roman" panose="02020603050405020304" pitchFamily="18" charset="0"/>
              </a:rPr>
              <a:t>nghiệm</a:t>
            </a:r>
            <a:endParaRPr lang="en-US" sz="3000" dirty="0">
              <a:latin typeface="Roboto" panose="020B0604020202020204"/>
            </a:endParaRPr>
          </a:p>
        </p:txBody>
      </p:sp>
    </p:spTree>
    <p:extLst>
      <p:ext uri="{BB962C8B-B14F-4D97-AF65-F5344CB8AC3E}">
        <p14:creationId xmlns:p14="http://schemas.microsoft.com/office/powerpoint/2010/main" val="4122170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15</a:t>
            </a:fld>
            <a:endParaRPr lang="en-US"/>
          </a:p>
        </p:txBody>
      </p:sp>
      <p:sp>
        <p:nvSpPr>
          <p:cNvPr id="5" name="Content Placeholder 2"/>
          <p:cNvSpPr>
            <a:spLocks noGrp="1"/>
          </p:cNvSpPr>
          <p:nvPr>
            <p:ph idx="1"/>
          </p:nvPr>
        </p:nvSpPr>
        <p:spPr>
          <a:xfrm>
            <a:off x="818319" y="1207237"/>
            <a:ext cx="10515600" cy="4450613"/>
          </a:xfrm>
        </p:spPr>
        <p:txBody>
          <a:bodyPr>
            <a:normAutofit/>
          </a:bodyPr>
          <a:lstStyle/>
          <a:p>
            <a:pPr marL="0" indent="0">
              <a:lnSpc>
                <a:spcPct val="130000"/>
              </a:lnSpc>
              <a:spcBef>
                <a:spcPts val="1200"/>
              </a:spcBef>
              <a:buNone/>
            </a:pPr>
            <a:r>
              <a:rPr lang="en-US" sz="2300" b="1" dirty="0" err="1" smtClean="0">
                <a:latin typeface="Roboto" panose="020B0604020202020204" charset="0"/>
                <a:ea typeface="Roboto" panose="020B0604020202020204" charset="0"/>
                <a:cs typeface="Times New Roman" panose="02020603050405020304" pitchFamily="18" charset="0"/>
              </a:rPr>
              <a:t>Kết</a:t>
            </a:r>
            <a:r>
              <a:rPr lang="en-US" sz="2300" b="1" dirty="0" smtClean="0">
                <a:latin typeface="Roboto" panose="020B0604020202020204" charset="0"/>
                <a:ea typeface="Roboto" panose="020B0604020202020204" charset="0"/>
                <a:cs typeface="Times New Roman" panose="02020603050405020304" pitchFamily="18" charset="0"/>
              </a:rPr>
              <a:t> </a:t>
            </a:r>
            <a:r>
              <a:rPr lang="en-US" sz="2300" b="1" dirty="0" err="1" smtClean="0">
                <a:latin typeface="Roboto" panose="020B0604020202020204" charset="0"/>
                <a:ea typeface="Roboto" panose="020B0604020202020204" charset="0"/>
                <a:cs typeface="Times New Roman" panose="02020603050405020304" pitchFamily="18" charset="0"/>
              </a:rPr>
              <a:t>quả</a:t>
            </a:r>
            <a:r>
              <a:rPr lang="en-US" sz="2300" b="1" dirty="0" smtClean="0">
                <a:latin typeface="Roboto" panose="020B0604020202020204" charset="0"/>
                <a:ea typeface="Roboto" panose="020B0604020202020204" charset="0"/>
                <a:cs typeface="Times New Roman" panose="02020603050405020304" pitchFamily="18" charset="0"/>
              </a:rPr>
              <a:t> </a:t>
            </a:r>
            <a:r>
              <a:rPr lang="en-US" sz="2300" b="1" dirty="0" err="1" smtClean="0">
                <a:latin typeface="Roboto" panose="020B0604020202020204" charset="0"/>
                <a:ea typeface="Roboto" panose="020B0604020202020204" charset="0"/>
                <a:cs typeface="Times New Roman" panose="02020603050405020304" pitchFamily="18" charset="0"/>
              </a:rPr>
              <a:t>đạt</a:t>
            </a:r>
            <a:r>
              <a:rPr lang="en-US" sz="2300" b="1" dirty="0" smtClean="0">
                <a:latin typeface="Roboto" panose="020B0604020202020204" charset="0"/>
                <a:ea typeface="Roboto" panose="020B0604020202020204" charset="0"/>
                <a:cs typeface="Times New Roman" panose="02020603050405020304" pitchFamily="18" charset="0"/>
              </a:rPr>
              <a:t> </a:t>
            </a:r>
            <a:r>
              <a:rPr lang="en-US" sz="2300" b="1" dirty="0" err="1" smtClean="0">
                <a:latin typeface="Roboto" panose="020B0604020202020204" charset="0"/>
                <a:ea typeface="Roboto" panose="020B0604020202020204" charset="0"/>
                <a:cs typeface="Times New Roman" panose="02020603050405020304" pitchFamily="18" charset="0"/>
              </a:rPr>
              <a:t>được</a:t>
            </a:r>
            <a:endParaRPr lang="en-US" sz="2300" dirty="0">
              <a:latin typeface="Roboto" panose="020B0604020202020204" charset="0"/>
              <a:ea typeface="Roboto" panose="020B0604020202020204" charset="0"/>
              <a:cs typeface="Times New Roman" panose="02020603050405020304" pitchFamily="18" charset="0"/>
            </a:endParaRPr>
          </a:p>
          <a:p>
            <a:pPr algn="just">
              <a:lnSpc>
                <a:spcPct val="130000"/>
              </a:lnSpc>
              <a:spcBef>
                <a:spcPts val="1200"/>
              </a:spcBef>
            </a:pPr>
            <a:r>
              <a:rPr lang="en-US" sz="2300" dirty="0" err="1" smtClean="0">
                <a:latin typeface="Roboto" panose="020B0604020202020204" charset="0"/>
                <a:ea typeface="Roboto" panose="020B0604020202020204" charset="0"/>
                <a:cs typeface="Times New Roman" panose="02020603050405020304" pitchFamily="18" charset="0"/>
              </a:rPr>
              <a:t>Kết</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quả</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mô</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hình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đạt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độ</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chính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xác</a:t>
            </a:r>
            <a:r>
              <a:rPr lang="en-US" sz="2300" dirty="0">
                <a:latin typeface="Roboto" panose="020B0604020202020204" charset="0"/>
                <a:ea typeface="Roboto" panose="020B0604020202020204" charset="0"/>
                <a:cs typeface="Times New Roman" panose="02020603050405020304" pitchFamily="18" charset="0"/>
              </a:rPr>
              <a:t> </a:t>
            </a:r>
            <a:r>
              <a:rPr lang="en-US" sz="2300" err="1" smtClean="0">
                <a:latin typeface="Roboto" panose="020B0604020202020204" charset="0"/>
                <a:ea typeface="Roboto" panose="020B0604020202020204" charset="0"/>
                <a:cs typeface="Times New Roman" panose="02020603050405020304" pitchFamily="18" charset="0"/>
              </a:rPr>
              <a:t>cao</a:t>
            </a:r>
            <a:r>
              <a:rPr lang="en-US" sz="2300" smtClean="0">
                <a:latin typeface="Roboto" panose="020B0604020202020204" charset="0"/>
                <a:ea typeface="Roboto" panose="020B0604020202020204" charset="0"/>
                <a:cs typeface="Times New Roman" panose="02020603050405020304" pitchFamily="18" charset="0"/>
              </a:rPr>
              <a:t> 86%</a:t>
            </a:r>
            <a:endParaRPr lang="en-US" sz="2300" dirty="0" smtClean="0">
              <a:latin typeface="Roboto" panose="020B0604020202020204" charset="0"/>
              <a:ea typeface="Roboto" panose="020B0604020202020204" charset="0"/>
              <a:cs typeface="Times New Roman" panose="02020603050405020304" pitchFamily="18" charset="0"/>
            </a:endParaRPr>
          </a:p>
          <a:p>
            <a:pPr algn="just">
              <a:lnSpc>
                <a:spcPct val="130000"/>
              </a:lnSpc>
              <a:spcBef>
                <a:spcPts val="1200"/>
              </a:spcBef>
            </a:pPr>
            <a:r>
              <a:rPr lang="en-US" sz="2300" dirty="0" err="1" smtClean="0">
                <a:latin typeface="Roboto" panose="020B0604020202020204" charset="0"/>
                <a:ea typeface="Roboto" panose="020B0604020202020204" charset="0"/>
                <a:cs typeface="Times New Roman" panose="02020603050405020304" pitchFamily="18" charset="0"/>
              </a:rPr>
              <a:t>Việc</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tăng</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dữ</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liệu</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đào</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tạo</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cho</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thấy</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hiệu</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quả</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khi</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tránh</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được</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overfiting</a:t>
            </a:r>
            <a:r>
              <a:rPr lang="en-US" sz="2300" dirty="0" smtClean="0">
                <a:latin typeface="Roboto" panose="020B0604020202020204" charset="0"/>
                <a:ea typeface="Roboto" panose="020B0604020202020204" charset="0"/>
                <a:cs typeface="Times New Roman" panose="02020603050405020304" pitchFamily="18" charset="0"/>
              </a:rPr>
              <a:t>. </a:t>
            </a:r>
          </a:p>
          <a:p>
            <a:pPr algn="just">
              <a:lnSpc>
                <a:spcPct val="130000"/>
              </a:lnSpc>
              <a:spcBef>
                <a:spcPts val="1200"/>
              </a:spcBef>
            </a:pPr>
            <a:r>
              <a:rPr lang="en-US" sz="2300" dirty="0" err="1" smtClean="0">
                <a:latin typeface="Roboto" panose="020B0604020202020204" charset="0"/>
                <a:ea typeface="Roboto" panose="020B0604020202020204" charset="0"/>
                <a:cs typeface="Times New Roman" panose="02020603050405020304" pitchFamily="18" charset="0"/>
              </a:rPr>
              <a:t>Mô</a:t>
            </a:r>
            <a:r>
              <a:rPr lang="en-US" sz="2300" dirty="0" smtClean="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hình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phần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cứng</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hoạt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động</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tốt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thiết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bị</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nhỏ</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gọn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lắp</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đặt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dễ</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dàng</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có</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tính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kinh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tế</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thuận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tiện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cho</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việc</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học</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tập</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và</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cũng</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có</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thể</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phát</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triển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thành</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dây</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chuyền</a:t>
            </a:r>
            <a:r>
              <a:rPr lang="en-US" sz="2300" dirty="0">
                <a:latin typeface="Roboto" panose="020B0604020202020204" charset="0"/>
                <a:ea typeface="Roboto" panose="020B0604020202020204" charset="0"/>
                <a:cs typeface="Times New Roman" panose="02020603050405020304" pitchFamily="18" charset="0"/>
              </a:rPr>
              <a:t> </a:t>
            </a:r>
            <a:r>
              <a:rPr lang="en-US" sz="2300" dirty="0" err="1">
                <a:latin typeface="Roboto" panose="020B0604020202020204" charset="0"/>
                <a:ea typeface="Roboto" panose="020B0604020202020204" charset="0"/>
                <a:cs typeface="Times New Roman" panose="02020603050405020304" pitchFamily="18" charset="0"/>
              </a:rPr>
              <a:t>sản</a:t>
            </a:r>
            <a:r>
              <a:rPr lang="en-US" sz="2300" dirty="0">
                <a:latin typeface="Roboto" panose="020B0604020202020204" charset="0"/>
                <a:ea typeface="Roboto" panose="020B0604020202020204" charset="0"/>
                <a:cs typeface="Times New Roman" panose="02020603050405020304" pitchFamily="18" charset="0"/>
              </a:rPr>
              <a:t> </a:t>
            </a:r>
            <a:r>
              <a:rPr lang="en-US" sz="2300" dirty="0" err="1" smtClean="0">
                <a:latin typeface="Roboto" panose="020B0604020202020204" charset="0"/>
                <a:ea typeface="Roboto" panose="020B0604020202020204" charset="0"/>
                <a:cs typeface="Times New Roman" panose="02020603050405020304" pitchFamily="18" charset="0"/>
              </a:rPr>
              <a:t>xuất</a:t>
            </a:r>
            <a:r>
              <a:rPr lang="en-US" sz="2300" dirty="0" smtClean="0">
                <a:latin typeface="Roboto" panose="020B0604020202020204" charset="0"/>
                <a:ea typeface="Roboto" panose="020B0604020202020204" charset="0"/>
                <a:cs typeface="Times New Roman" panose="02020603050405020304" pitchFamily="18" charset="0"/>
              </a:rPr>
              <a:t>.</a:t>
            </a:r>
          </a:p>
        </p:txBody>
      </p:sp>
      <p:sp>
        <p:nvSpPr>
          <p:cNvPr id="6"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panose="020B0604020202020204" charset="0"/>
                <a:ea typeface="Roboto" panose="020B0604020202020204" charset="0"/>
                <a:cs typeface="Times New Roman" panose="02020603050405020304" pitchFamily="18" charset="0"/>
              </a:rPr>
              <a:t>4. </a:t>
            </a:r>
            <a:r>
              <a:rPr lang="en-US" sz="3000" b="1" dirty="0" err="1" smtClean="0">
                <a:latin typeface="Roboto" panose="020B0604020202020204" charset="0"/>
                <a:ea typeface="Roboto" panose="020B0604020202020204" charset="0"/>
                <a:cs typeface="Times New Roman" panose="02020603050405020304" pitchFamily="18" charset="0"/>
              </a:rPr>
              <a:t>Kết</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luận</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và</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hướng</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phát</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triển</a:t>
            </a:r>
            <a:endParaRPr lang="en-US" sz="3000" dirty="0">
              <a:latin typeface="Roboto" panose="020B0604020202020204" charset="0"/>
              <a:ea typeface="Roboto" panose="020B0604020202020204" charset="0"/>
            </a:endParaRPr>
          </a:p>
        </p:txBody>
      </p:sp>
    </p:spTree>
    <p:extLst>
      <p:ext uri="{BB962C8B-B14F-4D97-AF65-F5344CB8AC3E}">
        <p14:creationId xmlns:p14="http://schemas.microsoft.com/office/powerpoint/2010/main" val="4090598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lide Number Placeholder 93"/>
          <p:cNvSpPr>
            <a:spLocks noGrp="1"/>
          </p:cNvSpPr>
          <p:nvPr>
            <p:ph type="sldNum" sz="quarter" idx="12"/>
          </p:nvPr>
        </p:nvSpPr>
        <p:spPr/>
        <p:txBody>
          <a:bodyPr/>
          <a:lstStyle/>
          <a:p>
            <a:fld id="{EB22F25C-3B84-47BC-B82D-BC12DA856CDF}" type="slidenum">
              <a:rPr lang="en-US" smtClean="0"/>
              <a:t>16</a:t>
            </a:fld>
            <a:endParaRPr lang="en-US"/>
          </a:p>
        </p:txBody>
      </p:sp>
      <p:sp>
        <p:nvSpPr>
          <p:cNvPr id="5" name="Content Placeholder 2"/>
          <p:cNvSpPr>
            <a:spLocks noGrp="1"/>
          </p:cNvSpPr>
          <p:nvPr>
            <p:ph idx="1"/>
          </p:nvPr>
        </p:nvSpPr>
        <p:spPr>
          <a:xfrm>
            <a:off x="818319" y="1207237"/>
            <a:ext cx="10964106" cy="4069613"/>
          </a:xfrm>
        </p:spPr>
        <p:txBody>
          <a:bodyPr>
            <a:normAutofit/>
          </a:bodyPr>
          <a:lstStyle/>
          <a:p>
            <a:pPr marL="0" indent="0" algn="just">
              <a:lnSpc>
                <a:spcPct val="130000"/>
              </a:lnSpc>
              <a:spcBef>
                <a:spcPts val="1200"/>
              </a:spcBef>
              <a:buNone/>
            </a:pPr>
            <a:r>
              <a:rPr lang="en-US" sz="2400" b="1" dirty="0" err="1">
                <a:latin typeface="Roboto" panose="020B0604020202020204" charset="0"/>
                <a:ea typeface="Roboto" panose="020B0604020202020204" charset="0"/>
                <a:cs typeface="Times New Roman" panose="02020603050405020304" pitchFamily="18" charset="0"/>
              </a:rPr>
              <a:t>Hướng</a:t>
            </a:r>
            <a:r>
              <a:rPr lang="en-US" sz="2400" b="1" dirty="0">
                <a:latin typeface="Roboto" panose="020B0604020202020204" charset="0"/>
                <a:ea typeface="Roboto" panose="020B0604020202020204" charset="0"/>
                <a:cs typeface="Times New Roman" panose="02020603050405020304" pitchFamily="18" charset="0"/>
              </a:rPr>
              <a:t> </a:t>
            </a:r>
            <a:r>
              <a:rPr lang="en-US" sz="2400" b="1" dirty="0" err="1">
                <a:latin typeface="Roboto" panose="020B0604020202020204" charset="0"/>
                <a:ea typeface="Roboto" panose="020B0604020202020204" charset="0"/>
                <a:cs typeface="Times New Roman" panose="02020603050405020304" pitchFamily="18" charset="0"/>
              </a:rPr>
              <a:t>phát</a:t>
            </a:r>
            <a:r>
              <a:rPr lang="en-US" sz="2400" b="1" dirty="0">
                <a:latin typeface="Roboto" panose="020B0604020202020204" charset="0"/>
                <a:ea typeface="Roboto" panose="020B0604020202020204" charset="0"/>
                <a:cs typeface="Times New Roman" panose="02020603050405020304" pitchFamily="18" charset="0"/>
              </a:rPr>
              <a:t> </a:t>
            </a:r>
            <a:r>
              <a:rPr lang="en-US" sz="2400" b="1" dirty="0" err="1" smtClean="0">
                <a:latin typeface="Roboto" panose="020B0604020202020204" charset="0"/>
                <a:ea typeface="Roboto" panose="020B0604020202020204" charset="0"/>
                <a:cs typeface="Times New Roman" panose="02020603050405020304" pitchFamily="18" charset="0"/>
              </a:rPr>
              <a:t>triển</a:t>
            </a:r>
            <a:endParaRPr lang="en-US" sz="2400" dirty="0" smtClean="0">
              <a:latin typeface="Roboto" panose="020B0604020202020204" charset="0"/>
              <a:ea typeface="Roboto" panose="020B0604020202020204" charset="0"/>
              <a:cs typeface="Times New Roman" panose="02020603050405020304" pitchFamily="18" charset="0"/>
            </a:endParaRPr>
          </a:p>
          <a:p>
            <a:pPr algn="just">
              <a:lnSpc>
                <a:spcPct val="130000"/>
              </a:lnSpc>
              <a:spcBef>
                <a:spcPts val="1200"/>
              </a:spcBef>
            </a:pPr>
            <a:r>
              <a:rPr lang="en-US" sz="2400" dirty="0" err="1" smtClean="0">
                <a:latin typeface="Roboto" panose="020B0604020202020204" charset="0"/>
                <a:ea typeface="Roboto" panose="020B0604020202020204" charset="0"/>
                <a:cs typeface="Times New Roman" panose="02020603050405020304" pitchFamily="18" charset="0"/>
              </a:rPr>
              <a:t>Sử</a:t>
            </a:r>
            <a:r>
              <a:rPr lang="en-US" sz="2400" dirty="0" smtClean="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dụng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hình</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ảnh</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thực</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tế</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thu</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được</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trong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các</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nhà</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vườn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siêu</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thị</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và</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nhà</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máy</a:t>
            </a:r>
            <a:r>
              <a:rPr lang="en-US" sz="2400" dirty="0">
                <a:latin typeface="Roboto" panose="020B0604020202020204" charset="0"/>
                <a:ea typeface="Roboto" panose="020B0604020202020204" charset="0"/>
                <a:cs typeface="Times New Roman" panose="02020603050405020304" pitchFamily="18" charset="0"/>
              </a:rPr>
              <a:t>. </a:t>
            </a:r>
            <a:endParaRPr lang="en-US" sz="2400" dirty="0" smtClean="0">
              <a:latin typeface="Roboto" panose="020B0604020202020204" charset="0"/>
              <a:ea typeface="Roboto" panose="020B0604020202020204" charset="0"/>
              <a:cs typeface="Times New Roman" panose="02020603050405020304" pitchFamily="18" charset="0"/>
            </a:endParaRPr>
          </a:p>
          <a:p>
            <a:pPr algn="just">
              <a:lnSpc>
                <a:spcPct val="130000"/>
              </a:lnSpc>
              <a:spcBef>
                <a:spcPts val="1200"/>
              </a:spcBef>
            </a:pPr>
            <a:r>
              <a:rPr lang="en-US" sz="2400" dirty="0" err="1" smtClean="0">
                <a:latin typeface="Roboto" panose="020B0604020202020204" charset="0"/>
                <a:ea typeface="Roboto" panose="020B0604020202020204" charset="0"/>
                <a:cs typeface="Times New Roman" panose="02020603050405020304" pitchFamily="18" charset="0"/>
              </a:rPr>
              <a:t>Phương</a:t>
            </a:r>
            <a:r>
              <a:rPr lang="en-US" sz="2400" dirty="0" smtClean="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pháp</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trên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có</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thể</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áp</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dụng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để</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pháp</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hiện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thêm</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nhiều</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đối</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tượng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cho</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các</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loại</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nông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sản</a:t>
            </a:r>
            <a:r>
              <a:rPr lang="en-US" sz="2400" dirty="0">
                <a:latin typeface="Roboto" panose="020B0604020202020204" charset="0"/>
                <a:ea typeface="Roboto" panose="020B0604020202020204" charset="0"/>
                <a:cs typeface="Times New Roman" panose="02020603050405020304" pitchFamily="18" charset="0"/>
              </a:rPr>
              <a:t> </a:t>
            </a:r>
            <a:r>
              <a:rPr lang="en-US" sz="2400" dirty="0" err="1" smtClean="0">
                <a:latin typeface="Roboto" panose="020B0604020202020204" charset="0"/>
                <a:ea typeface="Roboto" panose="020B0604020202020204" charset="0"/>
                <a:cs typeface="Times New Roman" panose="02020603050405020304" pitchFamily="18" charset="0"/>
              </a:rPr>
              <a:t>khác</a:t>
            </a:r>
            <a:endParaRPr lang="en-US" sz="2400" dirty="0" smtClean="0">
              <a:latin typeface="Roboto" panose="020B0604020202020204" charset="0"/>
              <a:ea typeface="Roboto" panose="020B0604020202020204" charset="0"/>
              <a:cs typeface="Times New Roman" panose="02020603050405020304" pitchFamily="18" charset="0"/>
            </a:endParaRPr>
          </a:p>
          <a:p>
            <a:pPr algn="just">
              <a:lnSpc>
                <a:spcPct val="130000"/>
              </a:lnSpc>
              <a:spcBef>
                <a:spcPts val="1200"/>
              </a:spcBef>
            </a:pPr>
            <a:r>
              <a:rPr lang="en-US" sz="2400" dirty="0" err="1">
                <a:latin typeface="Roboto" panose="020B0604020202020204" charset="0"/>
                <a:ea typeface="Roboto" panose="020B0604020202020204" charset="0"/>
                <a:cs typeface="Times New Roman" panose="02020603050405020304" pitchFamily="18" charset="0"/>
              </a:rPr>
              <a:t>C</a:t>
            </a:r>
            <a:r>
              <a:rPr lang="en-US" sz="2400" dirty="0" err="1" smtClean="0">
                <a:latin typeface="Roboto" panose="020B0604020202020204" charset="0"/>
                <a:ea typeface="Roboto" panose="020B0604020202020204" charset="0"/>
                <a:cs typeface="Times New Roman" panose="02020603050405020304" pitchFamily="18" charset="0"/>
              </a:rPr>
              <a:t>ải</a:t>
            </a:r>
            <a:r>
              <a:rPr lang="en-US" sz="2400" dirty="0" smtClean="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tiến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dây</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chuyền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phân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loại</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với</a:t>
            </a:r>
            <a:r>
              <a:rPr lang="en-US" sz="2400" dirty="0">
                <a:latin typeface="Roboto" panose="020B0604020202020204" charset="0"/>
                <a:ea typeface="Roboto" panose="020B0604020202020204" charset="0"/>
                <a:cs typeface="Times New Roman" panose="02020603050405020304" pitchFamily="18" charset="0"/>
              </a:rPr>
              <a:t> camera </a:t>
            </a:r>
            <a:r>
              <a:rPr lang="en-US" sz="2400" dirty="0" err="1">
                <a:latin typeface="Roboto" panose="020B0604020202020204" charset="0"/>
                <a:ea typeface="Roboto" panose="020B0604020202020204" charset="0"/>
                <a:cs typeface="Times New Roman" panose="02020603050405020304" pitchFamily="18" charset="0"/>
              </a:rPr>
              <a:t>tốt</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đi</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cùng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cấu</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hình</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phần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cứng</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mạnh</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hơn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giảm</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thời</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gian</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xử</a:t>
            </a:r>
            <a:r>
              <a:rPr lang="en-US" sz="2400" dirty="0">
                <a:latin typeface="Roboto" panose="020B0604020202020204" charset="0"/>
                <a:ea typeface="Roboto" panose="020B0604020202020204" charset="0"/>
                <a:cs typeface="Times New Roman" panose="02020603050405020304" pitchFamily="18" charset="0"/>
              </a:rPr>
              <a:t> </a:t>
            </a:r>
            <a:r>
              <a:rPr lang="en-US" sz="2400" dirty="0" err="1">
                <a:latin typeface="Roboto" panose="020B0604020202020204" charset="0"/>
                <a:ea typeface="Roboto" panose="020B0604020202020204" charset="0"/>
                <a:cs typeface="Times New Roman" panose="02020603050405020304" pitchFamily="18" charset="0"/>
              </a:rPr>
              <a:t>lý</a:t>
            </a:r>
            <a:r>
              <a:rPr lang="en-US" sz="2400" dirty="0">
                <a:latin typeface="Roboto" panose="020B0604020202020204" charset="0"/>
                <a:ea typeface="Roboto" panose="020B0604020202020204" charset="0"/>
                <a:cs typeface="Times New Roman" panose="02020603050405020304" pitchFamily="18" charset="0"/>
              </a:rPr>
              <a:t>. </a:t>
            </a:r>
            <a:endParaRPr lang="en-US" sz="2400" dirty="0" smtClean="0">
              <a:latin typeface="Roboto" panose="020B0604020202020204" charset="0"/>
              <a:ea typeface="Roboto" panose="020B0604020202020204" charset="0"/>
              <a:cs typeface="Times New Roman" panose="02020603050405020304" pitchFamily="18" charset="0"/>
            </a:endParaRPr>
          </a:p>
          <a:p>
            <a:pPr marL="0" indent="0">
              <a:buNone/>
            </a:pPr>
            <a:endParaRPr lang="en-US" dirty="0"/>
          </a:p>
        </p:txBody>
      </p:sp>
      <p:sp>
        <p:nvSpPr>
          <p:cNvPr id="6"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panose="020B0604020202020204" charset="0"/>
                <a:ea typeface="Roboto" panose="020B0604020202020204" charset="0"/>
                <a:cs typeface="Times New Roman" panose="02020603050405020304" pitchFamily="18" charset="0"/>
              </a:rPr>
              <a:t>4. </a:t>
            </a:r>
            <a:r>
              <a:rPr lang="en-US" sz="3000" b="1" dirty="0" err="1" smtClean="0">
                <a:latin typeface="Roboto" panose="020B0604020202020204" charset="0"/>
                <a:ea typeface="Roboto" panose="020B0604020202020204" charset="0"/>
                <a:cs typeface="Times New Roman" panose="02020603050405020304" pitchFamily="18" charset="0"/>
              </a:rPr>
              <a:t>Kết</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luận</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và</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hướng</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phát</a:t>
            </a:r>
            <a:r>
              <a:rPr lang="en-US" sz="3000" b="1" dirty="0" smtClean="0">
                <a:latin typeface="Roboto" panose="020B0604020202020204" charset="0"/>
                <a:ea typeface="Roboto" panose="020B0604020202020204" charset="0"/>
                <a:cs typeface="Times New Roman" panose="02020603050405020304" pitchFamily="18" charset="0"/>
              </a:rPr>
              <a:t> </a:t>
            </a:r>
            <a:r>
              <a:rPr lang="en-US" sz="3000" b="1" dirty="0" err="1" smtClean="0">
                <a:latin typeface="Roboto" panose="020B0604020202020204" charset="0"/>
                <a:ea typeface="Roboto" panose="020B0604020202020204" charset="0"/>
                <a:cs typeface="Times New Roman" panose="02020603050405020304" pitchFamily="18" charset="0"/>
              </a:rPr>
              <a:t>triển</a:t>
            </a:r>
            <a:endParaRPr lang="en-US" sz="3000" dirty="0">
              <a:latin typeface="Roboto" panose="020B0604020202020204" charset="0"/>
              <a:ea typeface="Roboto" panose="020B0604020202020204" charset="0"/>
            </a:endParaRPr>
          </a:p>
        </p:txBody>
      </p:sp>
    </p:spTree>
    <p:extLst>
      <p:ext uri="{BB962C8B-B14F-4D97-AF65-F5344CB8AC3E}">
        <p14:creationId xmlns:p14="http://schemas.microsoft.com/office/powerpoint/2010/main" val="1722021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17</a:t>
            </a:fld>
            <a:endParaRPr lang="en-US"/>
          </a:p>
        </p:txBody>
      </p:sp>
      <p:pic>
        <p:nvPicPr>
          <p:cNvPr id="3078" name="Picture 6" descr="STOP SAYING “SORRY” AND SAY “THANK YOU” INSTEAD ĐỪNG NÓI “XIN LỖI” NỮA MÀ  HÃY NÓI “CẢM ƠN” ~ Học Tiếng Anh Qua Lời Dị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1601" y="1103086"/>
            <a:ext cx="7285910" cy="3825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8839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2</a:t>
            </a:fld>
            <a:endParaRPr lang="en-US"/>
          </a:p>
        </p:txBody>
      </p:sp>
      <p:sp>
        <p:nvSpPr>
          <p:cNvPr id="5" name="Subtitle 2"/>
          <p:cNvSpPr txBox="1">
            <a:spLocks/>
          </p:cNvSpPr>
          <p:nvPr/>
        </p:nvSpPr>
        <p:spPr>
          <a:xfrm>
            <a:off x="838200" y="1516197"/>
            <a:ext cx="9144000" cy="29780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71500" indent="-571500">
              <a:buFont typeface="+mj-lt"/>
              <a:buAutoNum type="arabicPeriod"/>
            </a:pPr>
            <a:r>
              <a:rPr lang="en-US" sz="3000" dirty="0" err="1" smtClean="0">
                <a:latin typeface="Roboto"/>
                <a:cs typeface="Times New Roman" panose="02020603050405020304" pitchFamily="18" charset="0"/>
              </a:rPr>
              <a:t>Giới</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thiệu</a:t>
            </a:r>
            <a:endParaRPr lang="en-US" sz="3000" dirty="0" smtClean="0">
              <a:latin typeface="Roboto"/>
              <a:cs typeface="Times New Roman" panose="02020603050405020304" pitchFamily="18" charset="0"/>
            </a:endParaRPr>
          </a:p>
          <a:p>
            <a:pPr marL="571500" indent="-571500">
              <a:buFont typeface="+mj-lt"/>
              <a:buAutoNum type="arabicPeriod"/>
            </a:pPr>
            <a:r>
              <a:rPr lang="en-US" sz="3000" dirty="0" err="1" smtClean="0">
                <a:latin typeface="Roboto"/>
                <a:cs typeface="Times New Roman" panose="02020603050405020304" pitchFamily="18" charset="0"/>
              </a:rPr>
              <a:t>Xây</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dựng</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thiết</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kế</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hệ</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thống</a:t>
            </a:r>
            <a:endParaRPr lang="en-US" sz="3000" dirty="0" smtClean="0">
              <a:latin typeface="Roboto"/>
              <a:cs typeface="Times New Roman" panose="02020603050405020304" pitchFamily="18" charset="0"/>
            </a:endParaRPr>
          </a:p>
          <a:p>
            <a:pPr marL="571500" indent="-571500">
              <a:buFont typeface="+mj-lt"/>
              <a:buAutoNum type="arabicPeriod"/>
            </a:pPr>
            <a:r>
              <a:rPr lang="en-US" sz="3000" dirty="0" err="1" smtClean="0">
                <a:latin typeface="Roboto"/>
                <a:cs typeface="Times New Roman" panose="02020603050405020304" pitchFamily="18" charset="0"/>
              </a:rPr>
              <a:t>Triển</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khai</a:t>
            </a:r>
            <a:r>
              <a:rPr lang="en-US" sz="3000" dirty="0" smtClean="0">
                <a:latin typeface="Roboto"/>
                <a:cs typeface="Times New Roman" panose="02020603050405020304" pitchFamily="18" charset="0"/>
              </a:rPr>
              <a:t> </a:t>
            </a:r>
            <a:r>
              <a:rPr lang="en-US" sz="3000" err="1" smtClean="0">
                <a:latin typeface="Roboto"/>
                <a:cs typeface="Times New Roman" panose="02020603050405020304" pitchFamily="18" charset="0"/>
              </a:rPr>
              <a:t>và</a:t>
            </a:r>
            <a:r>
              <a:rPr lang="en-US" sz="3000" smtClean="0">
                <a:latin typeface="Roboto"/>
                <a:cs typeface="Times New Roman" panose="02020603050405020304" pitchFamily="18" charset="0"/>
              </a:rPr>
              <a:t> </a:t>
            </a:r>
            <a:r>
              <a:rPr lang="en-US" sz="3000" dirty="0" err="1">
                <a:latin typeface="Roboto"/>
                <a:cs typeface="Times New Roman" panose="02020603050405020304" pitchFamily="18" charset="0"/>
              </a:rPr>
              <a:t>t</a:t>
            </a:r>
            <a:r>
              <a:rPr lang="en-US" sz="3000" smtClean="0">
                <a:latin typeface="Roboto"/>
                <a:cs typeface="Times New Roman" panose="02020603050405020304" pitchFamily="18" charset="0"/>
              </a:rPr>
              <a:t>hực </a:t>
            </a:r>
            <a:r>
              <a:rPr lang="en-US" sz="3000" dirty="0" err="1" smtClean="0">
                <a:latin typeface="Roboto"/>
                <a:cs typeface="Times New Roman" panose="02020603050405020304" pitchFamily="18" charset="0"/>
              </a:rPr>
              <a:t>nghiệm</a:t>
            </a:r>
            <a:endParaRPr lang="en-US" sz="3000" dirty="0" smtClean="0">
              <a:latin typeface="Roboto"/>
              <a:cs typeface="Times New Roman" panose="02020603050405020304" pitchFamily="18" charset="0"/>
            </a:endParaRPr>
          </a:p>
          <a:p>
            <a:pPr marL="571500" indent="-571500">
              <a:buFont typeface="+mj-lt"/>
              <a:buAutoNum type="arabicPeriod"/>
            </a:pPr>
            <a:r>
              <a:rPr lang="en-US" sz="3000" dirty="0" err="1" smtClean="0">
                <a:latin typeface="Roboto"/>
                <a:cs typeface="Times New Roman" panose="02020603050405020304" pitchFamily="18" charset="0"/>
              </a:rPr>
              <a:t>Kết</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luận</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và</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hướng</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phát</a:t>
            </a:r>
            <a:r>
              <a:rPr lang="en-US" sz="3000" dirty="0" smtClean="0">
                <a:latin typeface="Roboto"/>
                <a:cs typeface="Times New Roman" panose="02020603050405020304" pitchFamily="18" charset="0"/>
              </a:rPr>
              <a:t> </a:t>
            </a:r>
            <a:r>
              <a:rPr lang="en-US" sz="3000" dirty="0" err="1" smtClean="0">
                <a:latin typeface="Roboto"/>
                <a:cs typeface="Times New Roman" panose="02020603050405020304" pitchFamily="18" charset="0"/>
              </a:rPr>
              <a:t>triển</a:t>
            </a:r>
            <a:endParaRPr lang="en-US" sz="3000" dirty="0" smtClean="0">
              <a:latin typeface="Roboto"/>
              <a:cs typeface="Times New Roman" panose="02020603050405020304" pitchFamily="18" charset="0"/>
            </a:endParaRPr>
          </a:p>
          <a:p>
            <a:endParaRPr lang="en-US" dirty="0">
              <a:solidFill>
                <a:srgbClr val="00B0F0"/>
              </a:solidFill>
            </a:endParaRPr>
          </a:p>
        </p:txBody>
      </p:sp>
      <p:pic>
        <p:nvPicPr>
          <p:cNvPr id="2052" name="Picture 4" descr="Ban Tổ chức Hội thi Sáng tạo Kỹ thuật tỉnh Bình Phước lần V, năm 2018 -"/>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23392" y="1973214"/>
            <a:ext cx="5594437" cy="3725896"/>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a:cs typeface="Times New Roman" panose="02020603050405020304" pitchFamily="18" charset="0"/>
              </a:rPr>
              <a:t>NỘI DUNG</a:t>
            </a:r>
            <a:endParaRPr lang="en-US" sz="3000" dirty="0">
              <a:latin typeface="Roboto"/>
            </a:endParaRPr>
          </a:p>
        </p:txBody>
      </p:sp>
    </p:spTree>
    <p:extLst>
      <p:ext uri="{BB962C8B-B14F-4D97-AF65-F5344CB8AC3E}">
        <p14:creationId xmlns:p14="http://schemas.microsoft.com/office/powerpoint/2010/main" val="38468508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54871" y="1122167"/>
            <a:ext cx="4210253" cy="4368814"/>
          </a:xfrm>
        </p:spPr>
        <p:txBody>
          <a:bodyPr>
            <a:normAutofit/>
          </a:bodyPr>
          <a:lstStyle/>
          <a:p>
            <a:pPr marL="0" indent="0">
              <a:buNone/>
            </a:pPr>
            <a:endParaRPr lang="en-US" sz="2400" smtClean="0"/>
          </a:p>
          <a:p>
            <a:pPr algn="just"/>
            <a:r>
              <a:rPr lang="en-US" sz="2400" smtClean="0">
                <a:latin typeface="Roboto" panose="020B0604020202020204"/>
              </a:rPr>
              <a:t>Có </a:t>
            </a:r>
            <a:r>
              <a:rPr lang="vi-VN" sz="2400" smtClean="0"/>
              <a:t>ý </a:t>
            </a:r>
            <a:r>
              <a:rPr lang="vi-VN" sz="2400"/>
              <a:t>nghĩa và tầm quan trọng </a:t>
            </a:r>
            <a:r>
              <a:rPr lang="vi-VN" sz="2400" smtClean="0"/>
              <a:t>trong </a:t>
            </a:r>
            <a:r>
              <a:rPr lang="vi-VN" sz="2400"/>
              <a:t>đời sống</a:t>
            </a:r>
            <a:r>
              <a:rPr lang="en-US" sz="2400">
                <a:latin typeface="Roboto" panose="020B0604020202020204"/>
              </a:rPr>
              <a:t> là </a:t>
            </a:r>
            <a:r>
              <a:rPr lang="vi-VN" sz="2400"/>
              <a:t>phân loại trái cây và</a:t>
            </a:r>
            <a:r>
              <a:rPr lang="en-US" sz="2400">
                <a:latin typeface="Roboto" panose="020B0604020202020204"/>
              </a:rPr>
              <a:t> </a:t>
            </a:r>
            <a:r>
              <a:rPr lang="vi-VN" sz="2400"/>
              <a:t>rau </a:t>
            </a:r>
            <a:r>
              <a:rPr lang="vi-VN" sz="2400" smtClean="0"/>
              <a:t>quả</a:t>
            </a:r>
            <a:r>
              <a:rPr lang="en-US" sz="2400"/>
              <a:t>.</a:t>
            </a:r>
            <a:endParaRPr lang="en-US" sz="2400" smtClean="0">
              <a:latin typeface="Roboto" panose="020B0604020202020204"/>
            </a:endParaRPr>
          </a:p>
          <a:p>
            <a:pPr marL="0" indent="0" algn="just">
              <a:buNone/>
            </a:pPr>
            <a:endParaRPr lang="en-US" sz="2400">
              <a:latin typeface="Roboto" panose="020B0604020202020204"/>
            </a:endParaRPr>
          </a:p>
          <a:p>
            <a:pPr algn="just"/>
            <a:r>
              <a:rPr lang="en-US" sz="2400" smtClean="0">
                <a:latin typeface="Roboto" panose="020B0604020202020204"/>
              </a:rPr>
              <a:t>Giải </a:t>
            </a:r>
            <a:r>
              <a:rPr lang="vi-VN" sz="2400" smtClean="0"/>
              <a:t>quyết </a:t>
            </a:r>
            <a:r>
              <a:rPr lang="vi-VN" sz="2400"/>
              <a:t>các vấn đề </a:t>
            </a:r>
            <a:r>
              <a:rPr lang="vi-VN" sz="2400" smtClean="0"/>
              <a:t>gây </a:t>
            </a:r>
            <a:r>
              <a:rPr lang="vi-VN" sz="2400"/>
              <a:t>ra cho ngành nông </a:t>
            </a:r>
            <a:r>
              <a:rPr lang="vi-VN" sz="2400" smtClean="0"/>
              <a:t>nghiệp</a:t>
            </a:r>
            <a:r>
              <a:rPr lang="en-US" sz="2400" smtClean="0"/>
              <a:t>.</a:t>
            </a:r>
            <a:endParaRPr lang="en-US" sz="2400" dirty="0">
              <a:latin typeface="Roboto"/>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EB22F25C-3B84-47BC-B82D-BC12DA856CDF}" type="slidenum">
              <a:rPr lang="en-US" smtClean="0"/>
              <a:t>3</a:t>
            </a:fld>
            <a:endParaRPr lang="en-US"/>
          </a:p>
        </p:txBody>
      </p:sp>
      <p:pic>
        <p:nvPicPr>
          <p:cNvPr id="5" name="Picture 4"/>
          <p:cNvPicPr>
            <a:picLocks noChangeAspect="1"/>
          </p:cNvPicPr>
          <p:nvPr/>
        </p:nvPicPr>
        <p:blipFill>
          <a:blip r:embed="rId3"/>
          <a:stretch>
            <a:fillRect/>
          </a:stretch>
        </p:blipFill>
        <p:spPr>
          <a:xfrm>
            <a:off x="5604982" y="1260464"/>
            <a:ext cx="5634449" cy="4230517"/>
          </a:xfrm>
          <a:prstGeom prst="rect">
            <a:avLst/>
          </a:prstGeom>
        </p:spPr>
      </p:pic>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1</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Giới</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thiệu</a:t>
            </a:r>
            <a:endParaRPr lang="en-US" sz="3000" dirty="0">
              <a:latin typeface="Roboto"/>
            </a:endParaRPr>
          </a:p>
        </p:txBody>
      </p:sp>
    </p:spTree>
    <p:extLst>
      <p:ext uri="{BB962C8B-B14F-4D97-AF65-F5344CB8AC3E}">
        <p14:creationId xmlns:p14="http://schemas.microsoft.com/office/powerpoint/2010/main" val="23710635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0221" y="3219247"/>
            <a:ext cx="5187693" cy="1259175"/>
          </a:xfrm>
        </p:spPr>
        <p:txBody>
          <a:bodyPr>
            <a:noAutofit/>
          </a:bodyPr>
          <a:lstStyle/>
          <a:p>
            <a:pPr algn="just">
              <a:spcBef>
                <a:spcPts val="600"/>
              </a:spcBef>
            </a:pPr>
            <a:r>
              <a:rPr lang="en-US" sz="2400" dirty="0" smtClean="0">
                <a:latin typeface="Roboto"/>
                <a:cs typeface="Times New Roman" panose="02020603050405020304" pitchFamily="18" charset="0"/>
              </a:rPr>
              <a:t>L</a:t>
            </a:r>
            <a:r>
              <a:rPr lang="vi-VN" sz="2400" dirty="0" smtClean="0">
                <a:latin typeface="Roboto"/>
                <a:cs typeface="Times New Roman" panose="02020603050405020304" pitchFamily="18" charset="0"/>
              </a:rPr>
              <a:t>oại </a:t>
            </a:r>
            <a:r>
              <a:rPr lang="vi-VN" sz="2400" dirty="0">
                <a:latin typeface="Roboto"/>
                <a:cs typeface="Times New Roman" panose="02020603050405020304" pitchFamily="18" charset="0"/>
              </a:rPr>
              <a:t>bỏ nhu </a:t>
            </a:r>
            <a:r>
              <a:rPr lang="vi-VN" sz="2400" dirty="0" smtClean="0">
                <a:latin typeface="Roboto"/>
                <a:cs typeface="Times New Roman" panose="02020603050405020304" pitchFamily="18" charset="0"/>
              </a:rPr>
              <a:t>cầu</a:t>
            </a:r>
            <a:r>
              <a:rPr lang="en-US" sz="2400" dirty="0" smtClean="0">
                <a:latin typeface="Roboto"/>
                <a:cs typeface="Times New Roman" panose="02020603050405020304" pitchFamily="18" charset="0"/>
              </a:rPr>
              <a:t> </a:t>
            </a:r>
            <a:r>
              <a:rPr lang="vi-VN" sz="2400" dirty="0" smtClean="0">
                <a:latin typeface="Roboto"/>
                <a:cs typeface="Times New Roman" panose="02020603050405020304" pitchFamily="18" charset="0"/>
              </a:rPr>
              <a:t>tiếp </a:t>
            </a:r>
            <a:r>
              <a:rPr lang="vi-VN" sz="2400" dirty="0">
                <a:latin typeface="Roboto"/>
                <a:cs typeface="Times New Roman" panose="02020603050405020304" pitchFamily="18" charset="0"/>
              </a:rPr>
              <a:t>xúc trực tiếp với nhiều nông sản trong chuỗi cung ứng. </a:t>
            </a:r>
            <a:endParaRPr lang="en-US" sz="2400" dirty="0">
              <a:latin typeface="Roboto"/>
              <a:cs typeface="Times New Roman" panose="02020603050405020304" pitchFamily="18" charset="0"/>
            </a:endParaRPr>
          </a:p>
          <a:p>
            <a:pPr marL="0" indent="0" algn="just">
              <a:spcBef>
                <a:spcPts val="600"/>
              </a:spcBef>
              <a:buNone/>
            </a:pPr>
            <a:r>
              <a:rPr lang="vi-VN" sz="1600" dirty="0">
                <a:latin typeface="+mj-lt"/>
              </a:rPr>
              <a:t/>
            </a:r>
            <a:br>
              <a:rPr lang="vi-VN" sz="1600" dirty="0">
                <a:latin typeface="+mj-lt"/>
              </a:rPr>
            </a:br>
            <a:endParaRPr lang="en-US" sz="1600" dirty="0">
              <a:latin typeface="+mj-lt"/>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EB22F25C-3B84-47BC-B82D-BC12DA856CDF}" type="slidenum">
              <a:rPr lang="en-US" smtClean="0"/>
              <a:t>4</a:t>
            </a:fld>
            <a:endParaRPr lang="en-US"/>
          </a:p>
        </p:txBody>
      </p:sp>
      <p:pic>
        <p:nvPicPr>
          <p:cNvPr id="6" name="Picture 5"/>
          <p:cNvPicPr>
            <a:picLocks noChangeAspect="1"/>
          </p:cNvPicPr>
          <p:nvPr/>
        </p:nvPicPr>
        <p:blipFill>
          <a:blip r:embed="rId3"/>
          <a:stretch>
            <a:fillRect/>
          </a:stretch>
        </p:blipFill>
        <p:spPr>
          <a:xfrm>
            <a:off x="5966684" y="1213080"/>
            <a:ext cx="5251908" cy="4234869"/>
          </a:xfrm>
          <a:prstGeom prst="rect">
            <a:avLst/>
          </a:prstGeom>
        </p:spPr>
      </p:pic>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panose="020B0604020202020204"/>
                <a:cs typeface="Times New Roman" panose="02020603050405020304" pitchFamily="18" charset="0"/>
              </a:rPr>
              <a:t>1</a:t>
            </a:r>
            <a:r>
              <a:rPr lang="en-US" sz="3000" b="1" dirty="0" smtClean="0">
                <a:latin typeface="Roboto" panose="020B0604020202020204"/>
                <a:cs typeface="Times New Roman" panose="02020603050405020304" pitchFamily="18" charset="0"/>
              </a:rPr>
              <a:t>. </a:t>
            </a:r>
            <a:r>
              <a:rPr lang="en-US" sz="3000" b="1" dirty="0" err="1" smtClean="0">
                <a:latin typeface="Roboto" panose="020B0604020202020204"/>
                <a:cs typeface="Times New Roman" panose="02020603050405020304" pitchFamily="18" charset="0"/>
              </a:rPr>
              <a:t>Giới</a:t>
            </a:r>
            <a:r>
              <a:rPr lang="en-US" sz="3000" b="1" dirty="0" smtClean="0">
                <a:latin typeface="Roboto" panose="020B0604020202020204"/>
                <a:cs typeface="Times New Roman" panose="02020603050405020304" pitchFamily="18" charset="0"/>
              </a:rPr>
              <a:t> </a:t>
            </a:r>
            <a:r>
              <a:rPr lang="en-US" sz="3000" b="1" dirty="0" err="1" smtClean="0">
                <a:latin typeface="Roboto" panose="020B0604020202020204"/>
                <a:cs typeface="Times New Roman" panose="02020603050405020304" pitchFamily="18" charset="0"/>
              </a:rPr>
              <a:t>thiệu</a:t>
            </a:r>
            <a:endParaRPr lang="en-US" sz="3000" dirty="0">
              <a:latin typeface="Roboto" panose="020B0604020202020204"/>
            </a:endParaRPr>
          </a:p>
        </p:txBody>
      </p:sp>
      <p:sp>
        <p:nvSpPr>
          <p:cNvPr id="15" name="Right Arrow 14"/>
          <p:cNvSpPr/>
          <p:nvPr/>
        </p:nvSpPr>
        <p:spPr>
          <a:xfrm>
            <a:off x="272813" y="2242575"/>
            <a:ext cx="235527" cy="110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ontent Placeholder 2"/>
          <p:cNvSpPr txBox="1">
            <a:spLocks/>
          </p:cNvSpPr>
          <p:nvPr/>
        </p:nvSpPr>
        <p:spPr>
          <a:xfrm>
            <a:off x="506928" y="4365966"/>
            <a:ext cx="5324548" cy="138194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400" dirty="0" err="1" smtClean="0">
                <a:latin typeface="Roboto"/>
                <a:cs typeface="Times New Roman" panose="02020603050405020304" pitchFamily="18" charset="0"/>
              </a:rPr>
              <a:t>Hạn</a:t>
            </a:r>
            <a:r>
              <a:rPr lang="en-US" sz="2400" dirty="0" smtClean="0">
                <a:latin typeface="Roboto"/>
                <a:cs typeface="Times New Roman" panose="02020603050405020304" pitchFamily="18" charset="0"/>
              </a:rPr>
              <a:t> </a:t>
            </a:r>
            <a:r>
              <a:rPr lang="en-US" sz="2400" dirty="0" err="1" smtClean="0">
                <a:latin typeface="Roboto"/>
                <a:cs typeface="Times New Roman" panose="02020603050405020304" pitchFamily="18" charset="0"/>
              </a:rPr>
              <a:t>chế</a:t>
            </a:r>
            <a:r>
              <a:rPr lang="en-US" sz="2400" dirty="0" smtClean="0">
                <a:latin typeface="Roboto"/>
                <a:cs typeface="Times New Roman" panose="02020603050405020304" pitchFamily="18" charset="0"/>
              </a:rPr>
              <a:t> </a:t>
            </a:r>
            <a:r>
              <a:rPr lang="vi-VN" sz="2400" dirty="0" smtClean="0">
                <a:latin typeface="Roboto"/>
                <a:cs typeface="Times New Roman" panose="02020603050405020304" pitchFamily="18" charset="0"/>
              </a:rPr>
              <a:t>các chủng </a:t>
            </a:r>
            <a:r>
              <a:rPr lang="vi-VN" sz="2400" smtClean="0">
                <a:latin typeface="Roboto"/>
                <a:cs typeface="Times New Roman" panose="02020603050405020304" pitchFamily="18" charset="0"/>
              </a:rPr>
              <a:t>vir</a:t>
            </a:r>
            <a:r>
              <a:rPr lang="en-US" sz="2400" smtClean="0">
                <a:latin typeface="Roboto"/>
                <a:cs typeface="Times New Roman" panose="02020603050405020304" pitchFamily="18" charset="0"/>
              </a:rPr>
              <a:t>u</a:t>
            </a:r>
            <a:r>
              <a:rPr lang="en-US" sz="2400" dirty="0">
                <a:latin typeface="Roboto"/>
                <a:cs typeface="Times New Roman" panose="02020603050405020304" pitchFamily="18" charset="0"/>
              </a:rPr>
              <a:t>s</a:t>
            </a:r>
            <a:r>
              <a:rPr lang="vi-VN" sz="2400" smtClean="0">
                <a:latin typeface="Roboto"/>
                <a:cs typeface="Times New Roman" panose="02020603050405020304" pitchFamily="18" charset="0"/>
              </a:rPr>
              <a:t> và vi</a:t>
            </a:r>
            <a:r>
              <a:rPr lang="en-US" sz="2400" dirty="0">
                <a:latin typeface="Roboto"/>
                <a:cs typeface="Times New Roman" panose="02020603050405020304" pitchFamily="18" charset="0"/>
              </a:rPr>
              <a:t> </a:t>
            </a:r>
            <a:r>
              <a:rPr lang="vi-VN" sz="2400" smtClean="0">
                <a:latin typeface="Roboto"/>
                <a:cs typeface="Times New Roman" panose="02020603050405020304" pitchFamily="18" charset="0"/>
              </a:rPr>
              <a:t>khuẩn </a:t>
            </a:r>
            <a:r>
              <a:rPr lang="vi-VN" sz="2400" dirty="0" smtClean="0">
                <a:latin typeface="Roboto"/>
                <a:cs typeface="Times New Roman" panose="02020603050405020304" pitchFamily="18" charset="0"/>
              </a:rPr>
              <a:t>mới gây ra các vấn đề </a:t>
            </a:r>
            <a:r>
              <a:rPr lang="vi-VN" sz="2400" smtClean="0">
                <a:latin typeface="Roboto"/>
                <a:cs typeface="Times New Roman" panose="02020603050405020304" pitchFamily="18" charset="0"/>
              </a:rPr>
              <a:t>sức</a:t>
            </a:r>
            <a:r>
              <a:rPr lang="en-US" sz="2400" smtClean="0">
                <a:latin typeface="Roboto"/>
                <a:cs typeface="Times New Roman" panose="02020603050405020304" pitchFamily="18" charset="0"/>
              </a:rPr>
              <a:t> </a:t>
            </a:r>
            <a:r>
              <a:rPr lang="vi-VN" sz="2400" smtClean="0">
                <a:latin typeface="Roboto"/>
                <a:cs typeface="Times New Roman" panose="02020603050405020304" pitchFamily="18" charset="0"/>
              </a:rPr>
              <a:t>khỏe</a:t>
            </a:r>
            <a:r>
              <a:rPr lang="en-US" sz="2400" smtClean="0">
                <a:latin typeface="Roboto"/>
                <a:cs typeface="Times New Roman" panose="02020603050405020304" pitchFamily="18" charset="0"/>
              </a:rPr>
              <a:t> </a:t>
            </a:r>
            <a:r>
              <a:rPr lang="vi-VN" sz="2400" smtClean="0">
                <a:latin typeface="Roboto"/>
                <a:cs typeface="Times New Roman" panose="02020603050405020304" pitchFamily="18" charset="0"/>
              </a:rPr>
              <a:t>trên </a:t>
            </a:r>
            <a:r>
              <a:rPr lang="vi-VN" sz="2400" dirty="0" smtClean="0">
                <a:latin typeface="Roboto"/>
                <a:cs typeface="Times New Roman" panose="02020603050405020304" pitchFamily="18" charset="0"/>
              </a:rPr>
              <a:t>toàn cầu</a:t>
            </a:r>
            <a:r>
              <a:rPr lang="en-US" sz="2400" dirty="0" smtClean="0">
                <a:latin typeface="Roboto"/>
                <a:cs typeface="Times New Roman" panose="02020603050405020304" pitchFamily="18" charset="0"/>
              </a:rPr>
              <a:t>.</a:t>
            </a:r>
            <a:r>
              <a:rPr lang="vi-VN" sz="1600" dirty="0" smtClean="0">
                <a:latin typeface="+mj-lt"/>
              </a:rPr>
              <a:t/>
            </a:r>
            <a:br>
              <a:rPr lang="vi-VN" sz="1600" dirty="0" smtClean="0">
                <a:latin typeface="+mj-lt"/>
              </a:rPr>
            </a:br>
            <a:endParaRPr lang="en-US" sz="1600" dirty="0">
              <a:latin typeface="+mj-lt"/>
              <a:cs typeface="Times New Roman" panose="02020603050405020304" pitchFamily="18" charset="0"/>
            </a:endParaRPr>
          </a:p>
        </p:txBody>
      </p:sp>
      <p:sp>
        <p:nvSpPr>
          <p:cNvPr id="18" name="Right Arrow 17"/>
          <p:cNvSpPr/>
          <p:nvPr/>
        </p:nvSpPr>
        <p:spPr>
          <a:xfrm>
            <a:off x="271401" y="4478422"/>
            <a:ext cx="235527" cy="11083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ontent Placeholder 2"/>
          <p:cNvSpPr txBox="1">
            <a:spLocks/>
          </p:cNvSpPr>
          <p:nvPr/>
        </p:nvSpPr>
        <p:spPr>
          <a:xfrm>
            <a:off x="320221" y="1337952"/>
            <a:ext cx="5026329" cy="51559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sz="2400" dirty="0" smtClean="0">
                <a:latin typeface="Roboto"/>
                <a:cs typeface="Times New Roman" panose="02020603050405020304" pitchFamily="18" charset="0"/>
              </a:rPr>
              <a:t>V</a:t>
            </a:r>
            <a:r>
              <a:rPr lang="vi-VN" sz="2400" dirty="0" smtClean="0">
                <a:latin typeface="Roboto"/>
                <a:cs typeface="Times New Roman" panose="02020603050405020304" pitchFamily="18" charset="0"/>
              </a:rPr>
              <a:t>iệc xác định chất lượng </a:t>
            </a:r>
            <a:r>
              <a:rPr lang="vi-VN" sz="2400" smtClean="0">
                <a:latin typeface="Roboto"/>
                <a:cs typeface="Times New Roman" panose="02020603050405020304" pitchFamily="18" charset="0"/>
              </a:rPr>
              <a:t>hoa quả</a:t>
            </a:r>
            <a:r>
              <a:rPr lang="en-US" sz="2400" smtClean="0">
                <a:latin typeface="Roboto"/>
                <a:cs typeface="Times New Roman" panose="02020603050405020304" pitchFamily="18" charset="0"/>
              </a:rPr>
              <a:t>.</a:t>
            </a:r>
            <a:r>
              <a:rPr lang="vi-VN" sz="2400" smtClean="0">
                <a:latin typeface="Roboto"/>
                <a:cs typeface="Times New Roman" panose="02020603050405020304" pitchFamily="18" charset="0"/>
              </a:rPr>
              <a:t> </a:t>
            </a:r>
            <a:endParaRPr lang="en-US" sz="2400" dirty="0" smtClean="0">
              <a:latin typeface="Roboto"/>
              <a:cs typeface="Times New Roman" panose="02020603050405020304" pitchFamily="18" charset="0"/>
            </a:endParaRPr>
          </a:p>
          <a:p>
            <a:pPr marL="0" indent="0" algn="just">
              <a:buFont typeface="Arial" panose="020B0604020202020204" pitchFamily="34" charset="0"/>
              <a:buNone/>
            </a:pPr>
            <a:r>
              <a:rPr lang="en-US" sz="2400" dirty="0" smtClean="0">
                <a:latin typeface="Times New Roman" panose="02020603050405020304" pitchFamily="18" charset="0"/>
                <a:cs typeface="Times New Roman" panose="02020603050405020304" pitchFamily="18" charset="0"/>
              </a:rPr>
              <a:t>     </a:t>
            </a:r>
            <a:r>
              <a:rPr lang="vi-VN" sz="1600" dirty="0" smtClean="0">
                <a:latin typeface="+mj-lt"/>
              </a:rPr>
              <a:t/>
            </a:r>
            <a:br>
              <a:rPr lang="vi-VN" sz="1600" dirty="0" smtClean="0">
                <a:latin typeface="+mj-lt"/>
              </a:rPr>
            </a:br>
            <a:endParaRPr lang="en-US" sz="1600" dirty="0">
              <a:latin typeface="+mj-lt"/>
              <a:cs typeface="Times New Roman" panose="02020603050405020304" pitchFamily="18" charset="0"/>
            </a:endParaRPr>
          </a:p>
        </p:txBody>
      </p:sp>
      <p:sp>
        <p:nvSpPr>
          <p:cNvPr id="20" name="Content Placeholder 2"/>
          <p:cNvSpPr txBox="1">
            <a:spLocks/>
          </p:cNvSpPr>
          <p:nvPr/>
        </p:nvSpPr>
        <p:spPr>
          <a:xfrm>
            <a:off x="579210" y="2113927"/>
            <a:ext cx="4928704" cy="9944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2400" dirty="0" smtClean="0">
                <a:latin typeface="Roboto"/>
                <a:cs typeface="Times New Roman" panose="02020603050405020304" pitchFamily="18" charset="0"/>
              </a:rPr>
              <a:t>G</a:t>
            </a:r>
            <a:r>
              <a:rPr lang="vi-VN" sz="2400" dirty="0" smtClean="0">
                <a:latin typeface="Roboto"/>
                <a:cs typeface="Times New Roman" panose="02020603050405020304" pitchFamily="18" charset="0"/>
              </a:rPr>
              <a:t>iảm thời gian và công sức</a:t>
            </a:r>
            <a:r>
              <a:rPr lang="en-US" sz="2400" dirty="0" smtClean="0">
                <a:latin typeface="Roboto"/>
                <a:cs typeface="Times New Roman" panose="02020603050405020304" pitchFamily="18" charset="0"/>
              </a:rPr>
              <a:t> </a:t>
            </a:r>
            <a:r>
              <a:rPr lang="vi-VN" sz="2400" dirty="0" smtClean="0">
                <a:latin typeface="Roboto"/>
                <a:cs typeface="Times New Roman" panose="02020603050405020304" pitchFamily="18" charset="0"/>
              </a:rPr>
              <a:t>cần thiết cho việc </a:t>
            </a:r>
            <a:r>
              <a:rPr lang="vi-VN" sz="2400" smtClean="0">
                <a:latin typeface="Roboto"/>
                <a:cs typeface="Times New Roman" panose="02020603050405020304" pitchFamily="18" charset="0"/>
              </a:rPr>
              <a:t>phân loại</a:t>
            </a:r>
            <a:r>
              <a:rPr lang="en-US" sz="2400" smtClean="0">
                <a:latin typeface="Roboto"/>
                <a:cs typeface="Times New Roman" panose="02020603050405020304" pitchFamily="18" charset="0"/>
              </a:rPr>
              <a:t> hoa quả.</a:t>
            </a:r>
            <a:endParaRPr lang="en-US" sz="2400" dirty="0" smtClean="0">
              <a:latin typeface="Roboto"/>
              <a:cs typeface="Times New Roman" panose="02020603050405020304" pitchFamily="18" charset="0"/>
            </a:endParaRPr>
          </a:p>
          <a:p>
            <a:pPr marL="0" indent="0" algn="just">
              <a:spcBef>
                <a:spcPts val="600"/>
              </a:spcBef>
              <a:buFont typeface="Arial" panose="020B0604020202020204" pitchFamily="34" charset="0"/>
              <a:buNone/>
            </a:pPr>
            <a:r>
              <a:rPr lang="vi-VN" sz="1600" dirty="0" smtClean="0">
                <a:latin typeface="+mj-lt"/>
              </a:rPr>
              <a:t/>
            </a:r>
            <a:br>
              <a:rPr lang="vi-VN" sz="1600" dirty="0" smtClean="0">
                <a:latin typeface="+mj-lt"/>
              </a:rPr>
            </a:br>
            <a:endParaRPr lang="en-US" sz="1600" dirty="0">
              <a:latin typeface="+mj-lt"/>
              <a:cs typeface="Times New Roman" panose="02020603050405020304" pitchFamily="18" charset="0"/>
            </a:endParaRPr>
          </a:p>
        </p:txBody>
      </p:sp>
    </p:spTree>
    <p:extLst>
      <p:ext uri="{BB962C8B-B14F-4D97-AF65-F5344CB8AC3E}">
        <p14:creationId xmlns:p14="http://schemas.microsoft.com/office/powerpoint/2010/main" val="3122523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07013" y="1191925"/>
            <a:ext cx="2802987" cy="480077"/>
          </a:xfrm>
        </p:spPr>
        <p:txBody>
          <a:bodyPr>
            <a:normAutofit fontScale="92500"/>
          </a:bodyPr>
          <a:lstStyle/>
          <a:p>
            <a:pPr marL="0" indent="0">
              <a:buNone/>
            </a:pPr>
            <a:r>
              <a:rPr lang="en-US" dirty="0" err="1" smtClean="0">
                <a:latin typeface="Roboto"/>
                <a:cs typeface="Times New Roman" panose="02020603050405020304" pitchFamily="18" charset="0"/>
              </a:rPr>
              <a:t>Hướng</a:t>
            </a:r>
            <a:r>
              <a:rPr lang="en-US" dirty="0" smtClean="0">
                <a:latin typeface="Roboto"/>
                <a:cs typeface="Times New Roman" panose="02020603050405020304" pitchFamily="18" charset="0"/>
              </a:rPr>
              <a:t> </a:t>
            </a:r>
            <a:r>
              <a:rPr lang="en-US" dirty="0" err="1" smtClean="0">
                <a:latin typeface="Roboto"/>
                <a:cs typeface="Times New Roman" panose="02020603050405020304" pitchFamily="18" charset="0"/>
              </a:rPr>
              <a:t>giải</a:t>
            </a:r>
            <a:r>
              <a:rPr lang="en-US" dirty="0" smtClean="0">
                <a:latin typeface="Roboto"/>
                <a:cs typeface="Times New Roman" panose="02020603050405020304" pitchFamily="18" charset="0"/>
              </a:rPr>
              <a:t> </a:t>
            </a:r>
            <a:r>
              <a:rPr lang="en-US" dirty="0" err="1" smtClean="0">
                <a:latin typeface="Roboto"/>
                <a:cs typeface="Times New Roman" panose="02020603050405020304" pitchFamily="18" charset="0"/>
              </a:rPr>
              <a:t>quyết</a:t>
            </a:r>
            <a:endParaRPr lang="en-US" dirty="0">
              <a:latin typeface="Roboto"/>
              <a:cs typeface="Times New Roman" panose="02020603050405020304" pitchFamily="18" charset="0"/>
            </a:endParaRPr>
          </a:p>
        </p:txBody>
      </p:sp>
      <p:sp>
        <p:nvSpPr>
          <p:cNvPr id="4" name="Slide Number Placeholder 3"/>
          <p:cNvSpPr>
            <a:spLocks noGrp="1"/>
          </p:cNvSpPr>
          <p:nvPr>
            <p:ph type="sldNum" sz="quarter" idx="12"/>
          </p:nvPr>
        </p:nvSpPr>
        <p:spPr/>
        <p:txBody>
          <a:bodyPr/>
          <a:lstStyle/>
          <a:p>
            <a:fld id="{EB22F25C-3B84-47BC-B82D-BC12DA856CDF}" type="slidenum">
              <a:rPr lang="en-US" smtClean="0"/>
              <a:t>5</a:t>
            </a:fld>
            <a:endParaRPr lang="en-US"/>
          </a:p>
        </p:txBody>
      </p:sp>
      <p:sp>
        <p:nvSpPr>
          <p:cNvPr id="5" name="Rounded Rectangle 4"/>
          <p:cNvSpPr/>
          <p:nvPr/>
        </p:nvSpPr>
        <p:spPr>
          <a:xfrm>
            <a:off x="1007012" y="2835928"/>
            <a:ext cx="4022187" cy="178687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err="1">
                <a:solidFill>
                  <a:schemeClr val="tx1"/>
                </a:solidFill>
                <a:latin typeface="Roboto"/>
                <a:cs typeface="Times New Roman" panose="02020603050405020304" pitchFamily="18" charset="0"/>
              </a:rPr>
              <a:t>Áp</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dụng</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học</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máy</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để</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xây</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dựng</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mô</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hình</a:t>
            </a:r>
            <a:r>
              <a:rPr lang="en-US" sz="2500" dirty="0">
                <a:solidFill>
                  <a:schemeClr val="tx1"/>
                </a:solidFill>
                <a:latin typeface="Roboto"/>
                <a:cs typeface="Times New Roman" panose="02020603050405020304" pitchFamily="18" charset="0"/>
              </a:rPr>
              <a:t> </a:t>
            </a:r>
            <a:r>
              <a:rPr lang="en-US" sz="2500" err="1">
                <a:solidFill>
                  <a:schemeClr val="tx1"/>
                </a:solidFill>
                <a:latin typeface="Roboto"/>
                <a:cs typeface="Times New Roman" panose="02020603050405020304" pitchFamily="18" charset="0"/>
              </a:rPr>
              <a:t>phân</a:t>
            </a:r>
            <a:r>
              <a:rPr lang="en-US" sz="2500">
                <a:solidFill>
                  <a:schemeClr val="tx1"/>
                </a:solidFill>
                <a:latin typeface="Roboto"/>
                <a:cs typeface="Times New Roman" panose="02020603050405020304" pitchFamily="18" charset="0"/>
              </a:rPr>
              <a:t> </a:t>
            </a:r>
            <a:r>
              <a:rPr lang="en-US" sz="2500" smtClean="0">
                <a:solidFill>
                  <a:schemeClr val="tx1"/>
                </a:solidFill>
                <a:latin typeface="Roboto"/>
                <a:cs typeface="Times New Roman" panose="02020603050405020304" pitchFamily="18" charset="0"/>
              </a:rPr>
              <a:t>loại hoa quả</a:t>
            </a:r>
            <a:endParaRPr lang="en-US" sz="2500" dirty="0">
              <a:solidFill>
                <a:schemeClr val="tx1"/>
              </a:solidFill>
              <a:latin typeface="Roboto"/>
              <a:cs typeface="Times New Roman" panose="02020603050405020304" pitchFamily="18" charset="0"/>
            </a:endParaRPr>
          </a:p>
        </p:txBody>
      </p:sp>
      <p:sp>
        <p:nvSpPr>
          <p:cNvPr id="6" name="Rounded Rectangle 5"/>
          <p:cNvSpPr/>
          <p:nvPr/>
        </p:nvSpPr>
        <p:spPr>
          <a:xfrm>
            <a:off x="6788279" y="2835928"/>
            <a:ext cx="4951964" cy="1786872"/>
          </a:xfrm>
          <a:prstGeom prst="roundRect">
            <a:avLst/>
          </a:prstGeom>
          <a:solidFill>
            <a:schemeClr val="bg2">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err="1">
                <a:solidFill>
                  <a:schemeClr val="tx1"/>
                </a:solidFill>
                <a:latin typeface="Roboto"/>
                <a:cs typeface="Times New Roman" panose="02020603050405020304" pitchFamily="18" charset="0"/>
              </a:rPr>
              <a:t>Cung</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cấp</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một</a:t>
            </a:r>
            <a:r>
              <a:rPr lang="en-US" sz="2500" dirty="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phương</a:t>
            </a:r>
            <a:r>
              <a:rPr lang="en-US" sz="2500" dirty="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pháp</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giúp</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tiết</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kiệm</a:t>
            </a:r>
            <a:r>
              <a:rPr lang="en-US" sz="2500" dirty="0" smtClean="0">
                <a:solidFill>
                  <a:schemeClr val="tx1"/>
                </a:solidFill>
                <a:latin typeface="Roboto"/>
                <a:cs typeface="Times New Roman" panose="02020603050405020304" pitchFamily="18" charset="0"/>
              </a:rPr>
              <a:t> </a:t>
            </a:r>
            <a:r>
              <a:rPr lang="en-US" sz="2500" dirty="0" err="1">
                <a:solidFill>
                  <a:schemeClr val="tx1"/>
                </a:solidFill>
                <a:latin typeface="Roboto"/>
                <a:cs typeface="Times New Roman" panose="02020603050405020304" pitchFamily="18" charset="0"/>
              </a:rPr>
              <a:t>thời</a:t>
            </a:r>
            <a:r>
              <a:rPr lang="en-US" sz="2500" dirty="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gian</a:t>
            </a:r>
            <a:r>
              <a:rPr lang="en-US" sz="2500" dirty="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và</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công</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sức</a:t>
            </a:r>
            <a:r>
              <a:rPr lang="en-US" sz="2500" dirty="0" smtClean="0">
                <a:solidFill>
                  <a:schemeClr val="tx1"/>
                </a:solidFill>
                <a:latin typeface="Roboto"/>
                <a:cs typeface="Times New Roman" panose="02020603050405020304" pitchFamily="18" charset="0"/>
              </a:rPr>
              <a:t> </a:t>
            </a:r>
            <a:r>
              <a:rPr lang="en-US" sz="2500" dirty="0" err="1" smtClean="0">
                <a:solidFill>
                  <a:schemeClr val="tx1"/>
                </a:solidFill>
                <a:latin typeface="Roboto"/>
                <a:cs typeface="Times New Roman" panose="02020603050405020304" pitchFamily="18" charset="0"/>
              </a:rPr>
              <a:t>trong</a:t>
            </a:r>
            <a:r>
              <a:rPr lang="en-US" sz="2500" dirty="0" smtClean="0">
                <a:solidFill>
                  <a:schemeClr val="tx1"/>
                </a:solidFill>
                <a:latin typeface="Roboto"/>
                <a:cs typeface="Times New Roman" panose="02020603050405020304" pitchFamily="18" charset="0"/>
              </a:rPr>
              <a:t> </a:t>
            </a:r>
            <a:r>
              <a:rPr lang="en-US" sz="2500" err="1" smtClean="0">
                <a:solidFill>
                  <a:schemeClr val="tx1"/>
                </a:solidFill>
                <a:latin typeface="Roboto"/>
                <a:cs typeface="Times New Roman" panose="02020603050405020304" pitchFamily="18" charset="0"/>
              </a:rPr>
              <a:t>phân</a:t>
            </a:r>
            <a:r>
              <a:rPr lang="en-US" sz="2500" smtClean="0">
                <a:solidFill>
                  <a:schemeClr val="tx1"/>
                </a:solidFill>
                <a:latin typeface="Roboto"/>
                <a:cs typeface="Times New Roman" panose="02020603050405020304" pitchFamily="18" charset="0"/>
              </a:rPr>
              <a:t> loại hoa quả</a:t>
            </a:r>
            <a:endParaRPr lang="en-US" sz="2500" dirty="0">
              <a:solidFill>
                <a:schemeClr val="tx1"/>
              </a:solidFill>
              <a:latin typeface="Roboto"/>
              <a:cs typeface="Times New Roman" panose="02020603050405020304" pitchFamily="18" charset="0"/>
            </a:endParaRPr>
          </a:p>
        </p:txBody>
      </p:sp>
      <p:sp>
        <p:nvSpPr>
          <p:cNvPr id="10"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a:latin typeface="Roboto"/>
                <a:cs typeface="Times New Roman" panose="02020603050405020304" pitchFamily="18" charset="0"/>
              </a:rPr>
              <a:t>1</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Giới</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thiệu</a:t>
            </a:r>
            <a:endParaRPr lang="en-US" sz="3000" dirty="0">
              <a:latin typeface="Roboto"/>
            </a:endParaRPr>
          </a:p>
        </p:txBody>
      </p:sp>
      <p:sp>
        <p:nvSpPr>
          <p:cNvPr id="14" name="Right Arrow 13"/>
          <p:cNvSpPr/>
          <p:nvPr/>
        </p:nvSpPr>
        <p:spPr>
          <a:xfrm>
            <a:off x="5029199" y="3631569"/>
            <a:ext cx="1759080" cy="195589"/>
          </a:xfrm>
          <a:prstGeom prst="rightArrow">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0851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6</a:t>
            </a:fld>
            <a:endParaRPr lang="en-US"/>
          </a:p>
        </p:txBody>
      </p:sp>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a:cs typeface="Times New Roman" panose="02020603050405020304" pitchFamily="18" charset="0"/>
              </a:rPr>
              <a:t>2. </a:t>
            </a:r>
            <a:r>
              <a:rPr lang="en-US" sz="3000" b="1" dirty="0" err="1" smtClean="0">
                <a:latin typeface="Roboto"/>
                <a:cs typeface="Times New Roman" panose="02020603050405020304" pitchFamily="18" charset="0"/>
              </a:rPr>
              <a:t>Xây</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dựng</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và</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thiết</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kế</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hệ</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thống</a:t>
            </a:r>
            <a:endParaRPr lang="en-US" sz="3000" dirty="0">
              <a:latin typeface="Roboto"/>
            </a:endParaRPr>
          </a:p>
        </p:txBody>
      </p:sp>
      <p:sp>
        <p:nvSpPr>
          <p:cNvPr id="9" name="TextBox 8"/>
          <p:cNvSpPr txBox="1"/>
          <p:nvPr/>
        </p:nvSpPr>
        <p:spPr>
          <a:xfrm>
            <a:off x="4841236" y="5236783"/>
            <a:ext cx="3032041" cy="461665"/>
          </a:xfrm>
          <a:prstGeom prst="rect">
            <a:avLst/>
          </a:prstGeom>
          <a:noFill/>
        </p:spPr>
        <p:txBody>
          <a:bodyPr wrap="square" rtlCol="0">
            <a:spAutoFit/>
          </a:bodyPr>
          <a:lstStyle/>
          <a:p>
            <a:r>
              <a:rPr lang="en-US" sz="2400" b="1" dirty="0" err="1" smtClean="0">
                <a:latin typeface="Times New Roman" panose="02020603050405020304" pitchFamily="18" charset="0"/>
                <a:cs typeface="Times New Roman" panose="02020603050405020304" pitchFamily="18" charset="0"/>
              </a:rPr>
              <a:t>Cấu</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trúc</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hệ</a:t>
            </a:r>
            <a:r>
              <a:rPr lang="en-US" sz="2400" b="1" dirty="0" smtClean="0">
                <a:latin typeface="Times New Roman" panose="02020603050405020304" pitchFamily="18" charset="0"/>
                <a:cs typeface="Times New Roman" panose="02020603050405020304" pitchFamily="18" charset="0"/>
              </a:rPr>
              <a:t> </a:t>
            </a:r>
            <a:r>
              <a:rPr lang="en-US" sz="2400" b="1" dirty="0" err="1" smtClean="0">
                <a:latin typeface="Times New Roman" panose="02020603050405020304" pitchFamily="18" charset="0"/>
                <a:cs typeface="Times New Roman" panose="02020603050405020304" pitchFamily="18" charset="0"/>
              </a:rPr>
              <a:t>thống</a:t>
            </a:r>
            <a:endParaRPr lang="en-US" sz="24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2629" y="904902"/>
            <a:ext cx="7666742" cy="4331881"/>
          </a:xfrm>
          <a:prstGeom prst="rect">
            <a:avLst/>
          </a:prstGeom>
        </p:spPr>
      </p:pic>
    </p:spTree>
    <p:extLst>
      <p:ext uri="{BB962C8B-B14F-4D97-AF65-F5344CB8AC3E}">
        <p14:creationId xmlns:p14="http://schemas.microsoft.com/office/powerpoint/2010/main" val="3971444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7</a:t>
            </a:fld>
            <a:endParaRPr lang="en-US"/>
          </a:p>
        </p:txBody>
      </p:sp>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a:cs typeface="Times New Roman" panose="02020603050405020304" pitchFamily="18" charset="0"/>
              </a:rPr>
              <a:t>2. </a:t>
            </a:r>
            <a:r>
              <a:rPr lang="en-US" sz="3000" b="1" dirty="0" err="1" smtClean="0">
                <a:latin typeface="Roboto"/>
                <a:cs typeface="Times New Roman" panose="02020603050405020304" pitchFamily="18" charset="0"/>
              </a:rPr>
              <a:t>Xây</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dựng</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và</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thiết</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kế</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hệ</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thống</a:t>
            </a:r>
            <a:endParaRPr lang="en-US" sz="3000" dirty="0">
              <a:latin typeface="Roboto"/>
            </a:endParaRPr>
          </a:p>
        </p:txBody>
      </p:sp>
      <p:sp>
        <p:nvSpPr>
          <p:cNvPr id="9" name="TextBox 8"/>
          <p:cNvSpPr txBox="1"/>
          <p:nvPr/>
        </p:nvSpPr>
        <p:spPr>
          <a:xfrm>
            <a:off x="2013520" y="4792133"/>
            <a:ext cx="3032041" cy="523220"/>
          </a:xfrm>
          <a:prstGeom prst="rect">
            <a:avLst/>
          </a:prstGeom>
          <a:noFill/>
        </p:spPr>
        <p:txBody>
          <a:bodyPr wrap="square" rtlCol="0">
            <a:spAutoFit/>
          </a:bodyPr>
          <a:lstStyle/>
          <a:p>
            <a:r>
              <a:rPr lang="en-US" sz="2800" dirty="0">
                <a:latin typeface="Roboto"/>
                <a:cs typeface="Times New Roman" panose="02020603050405020304" pitchFamily="18" charset="0"/>
              </a:rPr>
              <a:t>Raspberry Pi 4</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590653"/>
            <a:ext cx="4802222" cy="3201480"/>
          </a:xfrm>
          <a:prstGeom prst="rect">
            <a:avLst/>
          </a:prstGeom>
        </p:spPr>
      </p:pic>
      <p:pic>
        <p:nvPicPr>
          <p:cNvPr id="8" name="Picture 7"/>
          <p:cNvPicPr>
            <a:picLocks noChangeAspect="1"/>
          </p:cNvPicPr>
          <p:nvPr/>
        </p:nvPicPr>
        <p:blipFill>
          <a:blip r:embed="rId4"/>
          <a:stretch>
            <a:fillRect/>
          </a:stretch>
        </p:blipFill>
        <p:spPr>
          <a:xfrm>
            <a:off x="6819778" y="942243"/>
            <a:ext cx="4169955" cy="3849890"/>
          </a:xfrm>
          <a:prstGeom prst="rect">
            <a:avLst/>
          </a:prstGeom>
        </p:spPr>
      </p:pic>
      <p:sp>
        <p:nvSpPr>
          <p:cNvPr id="10" name="TextBox 9"/>
          <p:cNvSpPr txBox="1"/>
          <p:nvPr/>
        </p:nvSpPr>
        <p:spPr>
          <a:xfrm>
            <a:off x="8089056" y="4792133"/>
            <a:ext cx="3032041" cy="523220"/>
          </a:xfrm>
          <a:prstGeom prst="rect">
            <a:avLst/>
          </a:prstGeom>
          <a:noFill/>
        </p:spPr>
        <p:txBody>
          <a:bodyPr wrap="square" rtlCol="0">
            <a:spAutoFit/>
          </a:bodyPr>
          <a:lstStyle/>
          <a:p>
            <a:r>
              <a:rPr lang="en-US" sz="2800" dirty="0">
                <a:latin typeface="Roboto"/>
                <a:cs typeface="Times New Roman" panose="02020603050405020304" pitchFamily="18" charset="0"/>
              </a:rPr>
              <a:t>Camera Pi </a:t>
            </a:r>
          </a:p>
        </p:txBody>
      </p:sp>
      <p:sp>
        <p:nvSpPr>
          <p:cNvPr id="11" name="TextBox 10"/>
          <p:cNvSpPr txBox="1"/>
          <p:nvPr/>
        </p:nvSpPr>
        <p:spPr>
          <a:xfrm>
            <a:off x="838200" y="1176186"/>
            <a:ext cx="2255729" cy="523220"/>
          </a:xfrm>
          <a:prstGeom prst="rect">
            <a:avLst/>
          </a:prstGeom>
          <a:noFill/>
        </p:spPr>
        <p:txBody>
          <a:bodyPr wrap="square" rtlCol="0">
            <a:spAutoFit/>
          </a:bodyPr>
          <a:lstStyle/>
          <a:p>
            <a:r>
              <a:rPr lang="en-US" sz="2800" dirty="0" err="1" smtClean="0">
                <a:latin typeface="Roboto"/>
                <a:cs typeface="Times New Roman" panose="02020603050405020304" pitchFamily="18" charset="0"/>
              </a:rPr>
              <a:t>Phần</a:t>
            </a:r>
            <a:r>
              <a:rPr lang="en-US" sz="2800" dirty="0" smtClean="0">
                <a:latin typeface="Roboto"/>
                <a:cs typeface="Times New Roman" panose="02020603050405020304" pitchFamily="18" charset="0"/>
              </a:rPr>
              <a:t> </a:t>
            </a:r>
            <a:r>
              <a:rPr lang="en-US" sz="2800" dirty="0" err="1" smtClean="0">
                <a:latin typeface="Roboto"/>
                <a:cs typeface="Times New Roman" panose="02020603050405020304" pitchFamily="18" charset="0"/>
              </a:rPr>
              <a:t>cứng</a:t>
            </a:r>
            <a:endParaRPr lang="en-US" sz="2800" dirty="0">
              <a:latin typeface="Roboto"/>
              <a:cs typeface="Times New Roman" panose="02020603050405020304" pitchFamily="18" charset="0"/>
            </a:endParaRPr>
          </a:p>
        </p:txBody>
      </p:sp>
    </p:spTree>
    <p:extLst>
      <p:ext uri="{BB962C8B-B14F-4D97-AF65-F5344CB8AC3E}">
        <p14:creationId xmlns:p14="http://schemas.microsoft.com/office/powerpoint/2010/main" val="4187430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8</a:t>
            </a:fld>
            <a:endParaRPr lang="en-US"/>
          </a:p>
        </p:txBody>
      </p:sp>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a:cs typeface="Times New Roman" panose="02020603050405020304" pitchFamily="18" charset="0"/>
              </a:rPr>
              <a:t>2. </a:t>
            </a:r>
            <a:r>
              <a:rPr lang="en-US" sz="3000" b="1" dirty="0" err="1" smtClean="0">
                <a:latin typeface="Roboto"/>
                <a:cs typeface="Times New Roman" panose="02020603050405020304" pitchFamily="18" charset="0"/>
              </a:rPr>
              <a:t>Xây</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dựng</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và</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thiết</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kế</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hệ</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thống</a:t>
            </a:r>
            <a:endParaRPr lang="en-US" sz="3000" dirty="0">
              <a:latin typeface="Roboto"/>
            </a:endParaRPr>
          </a:p>
        </p:txBody>
      </p:sp>
      <p:sp>
        <p:nvSpPr>
          <p:cNvPr id="11" name="TextBox 10"/>
          <p:cNvSpPr txBox="1"/>
          <p:nvPr/>
        </p:nvSpPr>
        <p:spPr>
          <a:xfrm>
            <a:off x="838200" y="1176186"/>
            <a:ext cx="2142995" cy="523220"/>
          </a:xfrm>
          <a:prstGeom prst="rect">
            <a:avLst/>
          </a:prstGeom>
          <a:noFill/>
        </p:spPr>
        <p:txBody>
          <a:bodyPr wrap="square" rtlCol="0">
            <a:spAutoFit/>
          </a:bodyPr>
          <a:lstStyle/>
          <a:p>
            <a:r>
              <a:rPr lang="en-US" sz="2800" dirty="0" err="1" smtClean="0">
                <a:latin typeface="Roboto"/>
                <a:cs typeface="Times New Roman" panose="02020603050405020304" pitchFamily="18" charset="0"/>
              </a:rPr>
              <a:t>Phần</a:t>
            </a:r>
            <a:r>
              <a:rPr lang="en-US" sz="2800" dirty="0" smtClean="0">
                <a:latin typeface="Roboto"/>
                <a:cs typeface="Times New Roman" panose="02020603050405020304" pitchFamily="18" charset="0"/>
              </a:rPr>
              <a:t> </a:t>
            </a:r>
            <a:r>
              <a:rPr lang="en-US" sz="2800" dirty="0" err="1" smtClean="0">
                <a:latin typeface="Roboto"/>
                <a:cs typeface="Times New Roman" panose="02020603050405020304" pitchFamily="18" charset="0"/>
              </a:rPr>
              <a:t>mềm</a:t>
            </a:r>
            <a:endParaRPr lang="en-US" sz="2800" dirty="0">
              <a:latin typeface="Roboto"/>
              <a:cs typeface="Times New Roman" panose="02020603050405020304" pitchFamily="18" charset="0"/>
            </a:endParaRPr>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2923" y="2216894"/>
            <a:ext cx="3970646" cy="1701706"/>
          </a:xfrm>
          <a:prstGeom prst="rect">
            <a:avLst/>
          </a:prstGeom>
        </p:spPr>
      </p:pic>
      <p:pic>
        <p:nvPicPr>
          <p:cNvPr id="13" name="Picture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15632" y="1846062"/>
            <a:ext cx="4014568" cy="2341662"/>
          </a:xfrm>
          <a:prstGeom prst="rect">
            <a:avLst/>
          </a:prstGeom>
        </p:spPr>
      </p:pic>
      <p:pic>
        <p:nvPicPr>
          <p:cNvPr id="14" name="Picture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502263" y="1248557"/>
            <a:ext cx="3215277" cy="2670043"/>
          </a:xfrm>
          <a:prstGeom prst="rect">
            <a:avLst/>
          </a:prstGeom>
        </p:spPr>
      </p:pic>
    </p:spTree>
    <p:extLst>
      <p:ext uri="{BB962C8B-B14F-4D97-AF65-F5344CB8AC3E}">
        <p14:creationId xmlns:p14="http://schemas.microsoft.com/office/powerpoint/2010/main" val="1553496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22F25C-3B84-47BC-B82D-BC12DA856CDF}" type="slidenum">
              <a:rPr lang="en-US" smtClean="0"/>
              <a:t>9</a:t>
            </a:fld>
            <a:endParaRPr lang="en-US"/>
          </a:p>
        </p:txBody>
      </p:sp>
      <p:sp>
        <p:nvSpPr>
          <p:cNvPr id="7" name="Title 1"/>
          <p:cNvSpPr txBox="1">
            <a:spLocks/>
          </p:cNvSpPr>
          <p:nvPr/>
        </p:nvSpPr>
        <p:spPr>
          <a:xfrm>
            <a:off x="838200" y="1084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000" b="1" dirty="0" smtClean="0">
                <a:latin typeface="Roboto"/>
                <a:cs typeface="Times New Roman" panose="02020603050405020304" pitchFamily="18" charset="0"/>
              </a:rPr>
              <a:t>2. </a:t>
            </a:r>
            <a:r>
              <a:rPr lang="en-US" sz="3000" b="1" dirty="0" err="1" smtClean="0">
                <a:latin typeface="Roboto"/>
                <a:cs typeface="Times New Roman" panose="02020603050405020304" pitchFamily="18" charset="0"/>
              </a:rPr>
              <a:t>Xây</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dựng</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và</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thiết</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kế</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hệ</a:t>
            </a:r>
            <a:r>
              <a:rPr lang="en-US" sz="3000" b="1" dirty="0" smtClean="0">
                <a:latin typeface="Roboto"/>
                <a:cs typeface="Times New Roman" panose="02020603050405020304" pitchFamily="18" charset="0"/>
              </a:rPr>
              <a:t> </a:t>
            </a:r>
            <a:r>
              <a:rPr lang="en-US" sz="3000" b="1" dirty="0" err="1" smtClean="0">
                <a:latin typeface="Roboto"/>
                <a:cs typeface="Times New Roman" panose="02020603050405020304" pitchFamily="18" charset="0"/>
              </a:rPr>
              <a:t>thống</a:t>
            </a:r>
            <a:endParaRPr lang="en-US" sz="3000" dirty="0">
              <a:latin typeface="Roboto"/>
            </a:endParaRPr>
          </a:p>
        </p:txBody>
      </p:sp>
      <p:sp>
        <p:nvSpPr>
          <p:cNvPr id="3" name="TextBox 2"/>
          <p:cNvSpPr txBox="1"/>
          <p:nvPr/>
        </p:nvSpPr>
        <p:spPr>
          <a:xfrm>
            <a:off x="5665956" y="4456661"/>
            <a:ext cx="1039586" cy="369332"/>
          </a:xfrm>
          <a:prstGeom prst="rect">
            <a:avLst/>
          </a:prstGeom>
          <a:noFill/>
        </p:spPr>
        <p:txBody>
          <a:bodyPr wrap="square" rtlCol="0">
            <a:spAutoFit/>
          </a:bodyPr>
          <a:lstStyle/>
          <a:p>
            <a:r>
              <a:rPr lang="en-US" dirty="0" smtClean="0">
                <a:latin typeface="Roboto"/>
              </a:rPr>
              <a:t>VGG16</a:t>
            </a:r>
            <a:endParaRPr lang="en-US" dirty="0">
              <a:latin typeface="Roboto"/>
            </a:endParaRPr>
          </a:p>
        </p:txBody>
      </p:sp>
      <p:pic>
        <p:nvPicPr>
          <p:cNvPr id="9" name="Picture 8" descr="https://i2.wp.com/nttuan8.com/wp-content/uploads/2019/03/vgg.png?fit=1024%2C283&amp;ssl=1"/>
          <p:cNvPicPr/>
          <p:nvPr/>
        </p:nvPicPr>
        <p:blipFill>
          <a:blip r:embed="rId3">
            <a:extLst>
              <a:ext uri="{28A0092B-C50C-407E-A947-70E740481C1C}">
                <a14:useLocalDpi xmlns:a14="http://schemas.microsoft.com/office/drawing/2010/main" val="0"/>
              </a:ext>
            </a:extLst>
          </a:blip>
          <a:srcRect/>
          <a:stretch>
            <a:fillRect/>
          </a:stretch>
        </p:blipFill>
        <p:spPr bwMode="auto">
          <a:xfrm>
            <a:off x="2896008" y="1440436"/>
            <a:ext cx="6399984" cy="2563024"/>
          </a:xfrm>
          <a:prstGeom prst="rect">
            <a:avLst/>
          </a:prstGeom>
          <a:noFill/>
          <a:ln>
            <a:noFill/>
          </a:ln>
        </p:spPr>
      </p:pic>
    </p:spTree>
    <p:extLst>
      <p:ext uri="{BB962C8B-B14F-4D97-AF65-F5344CB8AC3E}">
        <p14:creationId xmlns:p14="http://schemas.microsoft.com/office/powerpoint/2010/main" val="1162243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2265</TotalTime>
  <Words>2586</Words>
  <Application>Microsoft Office PowerPoint</Application>
  <PresentationFormat>Widescreen</PresentationFormat>
  <Paragraphs>231</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Calibri Light</vt:lpstr>
      <vt:lpstr>Roboto</vt:lpstr>
      <vt:lpstr>Tahoma</vt:lpstr>
      <vt:lpstr>Times New Roman</vt:lpstr>
      <vt:lpstr>Office Theme</vt:lpstr>
      <vt:lpstr>ỨNG DỤNG XỬ LÝ ẢNH TRONG  PHÂN LOẠI HOA QUẢ</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Anh Cuong</dc:creator>
  <cp:lastModifiedBy>Cường Đoàn</cp:lastModifiedBy>
  <cp:revision>119</cp:revision>
  <dcterms:created xsi:type="dcterms:W3CDTF">2021-06-12T10:16:47Z</dcterms:created>
  <dcterms:modified xsi:type="dcterms:W3CDTF">2021-06-17T02:53:33Z</dcterms:modified>
</cp:coreProperties>
</file>

<file path=docProps/thumbnail.jpeg>
</file>